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1" r:id="rId2"/>
    <p:sldMasterId id="2147483652" r:id="rId3"/>
  </p:sldMasterIdLst>
  <p:notesMasterIdLst>
    <p:notesMasterId r:id="rId16"/>
  </p:notesMasterIdLst>
  <p:handoutMasterIdLst>
    <p:handoutMasterId r:id="rId17"/>
  </p:handoutMasterIdLst>
  <p:sldIdLst>
    <p:sldId id="552" r:id="rId4"/>
    <p:sldId id="562" r:id="rId5"/>
    <p:sldId id="555" r:id="rId6"/>
    <p:sldId id="577" r:id="rId7"/>
    <p:sldId id="581" r:id="rId8"/>
    <p:sldId id="557" r:id="rId9"/>
    <p:sldId id="573" r:id="rId10"/>
    <p:sldId id="564" r:id="rId11"/>
    <p:sldId id="558" r:id="rId12"/>
    <p:sldId id="578" r:id="rId13"/>
    <p:sldId id="559" r:id="rId14"/>
    <p:sldId id="571" r:id="rId15"/>
  </p:sldIdLst>
  <p:sldSz cx="9144000" cy="6858000" type="screen4x3"/>
  <p:notesSz cx="6646863" cy="9777413"/>
  <p:defaultTextStyle>
    <a:defPPr>
      <a:defRPr lang="ja-JP"/>
    </a:defPPr>
    <a:lvl1pPr algn="ctr" rtl="0" eaLnBrk="0" fontAlgn="base" hangingPunct="0">
      <a:spcBef>
        <a:spcPct val="50000"/>
      </a:spcBef>
      <a:spcAft>
        <a:spcPct val="0"/>
      </a:spcAft>
      <a:defRPr kumimoji="1" sz="1200" b="1" kern="1200">
        <a:solidFill>
          <a:schemeClr val="tx1"/>
        </a:solidFill>
        <a:latin typeface="メイリオ" pitchFamily="50" charset="-128"/>
        <a:ea typeface="メイリオ" pitchFamily="50" charset="-128"/>
        <a:cs typeface="メイリオ" pitchFamily="50" charset="-128"/>
      </a:defRPr>
    </a:lvl1pPr>
    <a:lvl2pPr marL="457200" algn="ctr" rtl="0" eaLnBrk="0" fontAlgn="base" hangingPunct="0">
      <a:spcBef>
        <a:spcPct val="50000"/>
      </a:spcBef>
      <a:spcAft>
        <a:spcPct val="0"/>
      </a:spcAft>
      <a:defRPr kumimoji="1" sz="1200" b="1" kern="1200">
        <a:solidFill>
          <a:schemeClr val="tx1"/>
        </a:solidFill>
        <a:latin typeface="メイリオ" pitchFamily="50" charset="-128"/>
        <a:ea typeface="メイリオ" pitchFamily="50" charset="-128"/>
        <a:cs typeface="メイリオ" pitchFamily="50" charset="-128"/>
      </a:defRPr>
    </a:lvl2pPr>
    <a:lvl3pPr marL="914400" algn="ctr" rtl="0" eaLnBrk="0" fontAlgn="base" hangingPunct="0">
      <a:spcBef>
        <a:spcPct val="50000"/>
      </a:spcBef>
      <a:spcAft>
        <a:spcPct val="0"/>
      </a:spcAft>
      <a:defRPr kumimoji="1" sz="1200" b="1" kern="1200">
        <a:solidFill>
          <a:schemeClr val="tx1"/>
        </a:solidFill>
        <a:latin typeface="メイリオ" pitchFamily="50" charset="-128"/>
        <a:ea typeface="メイリオ" pitchFamily="50" charset="-128"/>
        <a:cs typeface="メイリオ" pitchFamily="50" charset="-128"/>
      </a:defRPr>
    </a:lvl3pPr>
    <a:lvl4pPr marL="1371600" algn="ctr" rtl="0" eaLnBrk="0" fontAlgn="base" hangingPunct="0">
      <a:spcBef>
        <a:spcPct val="50000"/>
      </a:spcBef>
      <a:spcAft>
        <a:spcPct val="0"/>
      </a:spcAft>
      <a:defRPr kumimoji="1" sz="1200" b="1" kern="1200">
        <a:solidFill>
          <a:schemeClr val="tx1"/>
        </a:solidFill>
        <a:latin typeface="メイリオ" pitchFamily="50" charset="-128"/>
        <a:ea typeface="メイリオ" pitchFamily="50" charset="-128"/>
        <a:cs typeface="メイリオ" pitchFamily="50" charset="-128"/>
      </a:defRPr>
    </a:lvl4pPr>
    <a:lvl5pPr marL="1828800" algn="ctr" rtl="0" eaLnBrk="0" fontAlgn="base" hangingPunct="0">
      <a:spcBef>
        <a:spcPct val="50000"/>
      </a:spcBef>
      <a:spcAft>
        <a:spcPct val="0"/>
      </a:spcAft>
      <a:defRPr kumimoji="1" sz="1200" b="1" kern="1200">
        <a:solidFill>
          <a:schemeClr val="tx1"/>
        </a:solidFill>
        <a:latin typeface="メイリオ" pitchFamily="50" charset="-128"/>
        <a:ea typeface="メイリオ" pitchFamily="50" charset="-128"/>
        <a:cs typeface="メイリオ" pitchFamily="50" charset="-128"/>
      </a:defRPr>
    </a:lvl5pPr>
    <a:lvl6pPr marL="2286000" algn="l" defTabSz="914400" rtl="0" eaLnBrk="1" latinLnBrk="0" hangingPunct="1">
      <a:defRPr kumimoji="1" sz="1200" b="1" kern="1200">
        <a:solidFill>
          <a:schemeClr val="tx1"/>
        </a:solidFill>
        <a:latin typeface="メイリオ" pitchFamily="50" charset="-128"/>
        <a:ea typeface="メイリオ" pitchFamily="50" charset="-128"/>
        <a:cs typeface="メイリオ" pitchFamily="50" charset="-128"/>
      </a:defRPr>
    </a:lvl6pPr>
    <a:lvl7pPr marL="2743200" algn="l" defTabSz="914400" rtl="0" eaLnBrk="1" latinLnBrk="0" hangingPunct="1">
      <a:defRPr kumimoji="1" sz="1200" b="1" kern="1200">
        <a:solidFill>
          <a:schemeClr val="tx1"/>
        </a:solidFill>
        <a:latin typeface="メイリオ" pitchFamily="50" charset="-128"/>
        <a:ea typeface="メイリオ" pitchFamily="50" charset="-128"/>
        <a:cs typeface="メイリオ" pitchFamily="50" charset="-128"/>
      </a:defRPr>
    </a:lvl7pPr>
    <a:lvl8pPr marL="3200400" algn="l" defTabSz="914400" rtl="0" eaLnBrk="1" latinLnBrk="0" hangingPunct="1">
      <a:defRPr kumimoji="1" sz="1200" b="1" kern="1200">
        <a:solidFill>
          <a:schemeClr val="tx1"/>
        </a:solidFill>
        <a:latin typeface="メイリオ" pitchFamily="50" charset="-128"/>
        <a:ea typeface="メイリオ" pitchFamily="50" charset="-128"/>
        <a:cs typeface="メイリオ" pitchFamily="50" charset="-128"/>
      </a:defRPr>
    </a:lvl8pPr>
    <a:lvl9pPr marL="3657600" algn="l" defTabSz="914400" rtl="0" eaLnBrk="1" latinLnBrk="0" hangingPunct="1">
      <a:defRPr kumimoji="1" sz="1200" b="1" kern="1200">
        <a:solidFill>
          <a:schemeClr val="tx1"/>
        </a:solidFill>
        <a:latin typeface="メイリオ" pitchFamily="50" charset="-128"/>
        <a:ea typeface="メイリオ" pitchFamily="50" charset="-128"/>
        <a:cs typeface="メイリオ" pitchFamily="50"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99FF"/>
    <a:srgbClr val="000066"/>
    <a:srgbClr val="DDDDDD"/>
    <a:srgbClr val="0000FF"/>
    <a:srgbClr val="006600"/>
    <a:srgbClr val="000099"/>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2" autoAdjust="0"/>
    <p:restoredTop sz="98986" autoAdjust="0"/>
  </p:normalViewPr>
  <p:slideViewPr>
    <p:cSldViewPr>
      <p:cViewPr varScale="1">
        <p:scale>
          <a:sx n="122" d="100"/>
          <a:sy n="122" d="100"/>
        </p:scale>
        <p:origin x="-1320" y="-96"/>
      </p:cViewPr>
      <p:guideLst>
        <p:guide orient="horz" pos="2976"/>
        <p:guide pos="3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374" y="-72"/>
      </p:cViewPr>
      <p:guideLst>
        <p:guide orient="horz" pos="3079"/>
        <p:guide pos="209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plotArea>
      <c:layout/>
      <c:pieChart>
        <c:varyColors val="1"/>
        <c:ser>
          <c:idx val="0"/>
          <c:order val="0"/>
          <c:spPr>
            <a:ln>
              <a:solidFill>
                <a:srgbClr val="FFFFFF">
                  <a:lumMod val="50000"/>
                </a:srgbClr>
              </a:solidFill>
            </a:ln>
          </c:spPr>
          <c:dPt>
            <c:idx val="0"/>
            <c:spPr>
              <a:solidFill>
                <a:srgbClr val="FF99FF"/>
              </a:solidFill>
              <a:ln>
                <a:solidFill>
                  <a:srgbClr val="FFFFFF">
                    <a:lumMod val="50000"/>
                  </a:srgbClr>
                </a:solidFill>
              </a:ln>
            </c:spPr>
          </c:dPt>
          <c:dPt>
            <c:idx val="1"/>
            <c:spPr>
              <a:solidFill>
                <a:srgbClr val="FFC000"/>
              </a:solidFill>
              <a:ln>
                <a:solidFill>
                  <a:srgbClr val="FFFFFF">
                    <a:lumMod val="50000"/>
                  </a:srgbClr>
                </a:solidFill>
              </a:ln>
            </c:spPr>
          </c:dPt>
          <c:dPt>
            <c:idx val="2"/>
            <c:spPr>
              <a:solidFill>
                <a:srgbClr val="92D050"/>
              </a:solidFill>
              <a:ln>
                <a:solidFill>
                  <a:srgbClr val="FFFFFF">
                    <a:lumMod val="50000"/>
                  </a:srgbClr>
                </a:solidFill>
              </a:ln>
            </c:spPr>
          </c:dPt>
          <c:dPt>
            <c:idx val="3"/>
            <c:spPr>
              <a:solidFill>
                <a:srgbClr val="FFCC99"/>
              </a:solidFill>
              <a:ln>
                <a:solidFill>
                  <a:srgbClr val="FFFFFF">
                    <a:lumMod val="50000"/>
                  </a:srgbClr>
                </a:solidFill>
              </a:ln>
            </c:spPr>
          </c:dPt>
          <c:dPt>
            <c:idx val="4"/>
            <c:spPr>
              <a:solidFill>
                <a:srgbClr val="2D2DB9">
                  <a:lumMod val="40000"/>
                  <a:lumOff val="60000"/>
                </a:srgbClr>
              </a:solidFill>
              <a:ln>
                <a:solidFill>
                  <a:srgbClr val="FFFFFF">
                    <a:lumMod val="50000"/>
                  </a:srgbClr>
                </a:solidFill>
              </a:ln>
            </c:spPr>
          </c:dPt>
          <c:dPt>
            <c:idx val="6"/>
            <c:spPr>
              <a:solidFill>
                <a:srgbClr val="969696">
                  <a:lumMod val="40000"/>
                  <a:lumOff val="60000"/>
                </a:srgbClr>
              </a:solidFill>
              <a:ln>
                <a:solidFill>
                  <a:srgbClr val="FFFFFF">
                    <a:lumMod val="50000"/>
                  </a:srgbClr>
                </a:solidFill>
              </a:ln>
            </c:spPr>
          </c:dPt>
          <c:cat>
            <c:strRef>
              <c:f>Sheet1!$H$2:$H$8</c:f>
              <c:strCache>
                <c:ptCount val="7"/>
                <c:pt idx="0">
                  <c:v>ホテル・旅館・ロビー</c:v>
                </c:pt>
                <c:pt idx="1">
                  <c:v>公共施設</c:v>
                </c:pt>
                <c:pt idx="2">
                  <c:v>カフェ・喫茶店</c:v>
                </c:pt>
                <c:pt idx="3">
                  <c:v>レストラン・料理店</c:v>
                </c:pt>
                <c:pt idx="4">
                  <c:v>一般店舗・コンビニエンスストア</c:v>
                </c:pt>
                <c:pt idx="5">
                  <c:v>マンガ喫茶・インターネットカフェ</c:v>
                </c:pt>
                <c:pt idx="6">
                  <c:v>その他施設</c:v>
                </c:pt>
              </c:strCache>
            </c:strRef>
          </c:cat>
          <c:val>
            <c:numRef>
              <c:f>Sheet1!$I$2:$I$8</c:f>
              <c:numCache>
                <c:formatCode>0.0_ </c:formatCode>
                <c:ptCount val="7"/>
                <c:pt idx="0">
                  <c:v>32.767240111748244</c:v>
                </c:pt>
                <c:pt idx="1">
                  <c:v>11.233642111454198</c:v>
                </c:pt>
                <c:pt idx="2">
                  <c:v>10.351418908983986</c:v>
                </c:pt>
                <c:pt idx="3">
                  <c:v>8.491398323775913</c:v>
                </c:pt>
                <c:pt idx="4">
                  <c:v>6.0211733568592845</c:v>
                </c:pt>
                <c:pt idx="5">
                  <c:v>5.1021908542861345</c:v>
                </c:pt>
                <c:pt idx="6">
                  <c:v>26.032936332892223</c:v>
                </c:pt>
              </c:numCache>
            </c:numRef>
          </c:val>
        </c:ser>
        <c:firstSliceAng val="0"/>
      </c:pieChart>
    </c:plotArea>
    <c:plotVisOnly val="1"/>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879222" cy="488793"/>
          </a:xfrm>
          <a:prstGeom prst="rect">
            <a:avLst/>
          </a:prstGeom>
          <a:noFill/>
          <a:ln w="9525">
            <a:noFill/>
            <a:miter lim="800000"/>
            <a:headEnd/>
            <a:tailEnd/>
          </a:ln>
        </p:spPr>
        <p:txBody>
          <a:bodyPr vert="horz" wrap="square" lIns="89524" tIns="44764" rIns="89524" bIns="44764" numCol="1" anchor="t" anchorCtr="0" compatLnSpc="1">
            <a:prstTxWarp prst="textNoShape">
              <a:avLst/>
            </a:prstTxWarp>
          </a:bodyPr>
          <a:lstStyle>
            <a:lvl1pPr algn="l" defTabSz="896705" eaLnBrk="1" hangingPunct="1">
              <a:defRPr sz="1000" b="0"/>
            </a:lvl1pPr>
          </a:lstStyle>
          <a:p>
            <a:pPr>
              <a:defRPr/>
            </a:pPr>
            <a:endParaRPr lang="en-US" altLang="ja-JP"/>
          </a:p>
        </p:txBody>
      </p:sp>
      <p:sp>
        <p:nvSpPr>
          <p:cNvPr id="2051" name="Rectangle 3"/>
          <p:cNvSpPr>
            <a:spLocks noGrp="1" noChangeArrowheads="1"/>
          </p:cNvSpPr>
          <p:nvPr>
            <p:ph type="dt" sz="quarter" idx="1"/>
          </p:nvPr>
        </p:nvSpPr>
        <p:spPr bwMode="auto">
          <a:xfrm>
            <a:off x="3767641" y="0"/>
            <a:ext cx="2879222" cy="488793"/>
          </a:xfrm>
          <a:prstGeom prst="rect">
            <a:avLst/>
          </a:prstGeom>
          <a:noFill/>
          <a:ln w="9525">
            <a:noFill/>
            <a:miter lim="800000"/>
            <a:headEnd/>
            <a:tailEnd/>
          </a:ln>
        </p:spPr>
        <p:txBody>
          <a:bodyPr vert="horz" wrap="square" lIns="89524" tIns="44764" rIns="89524" bIns="44764" numCol="1" anchor="t" anchorCtr="0" compatLnSpc="1">
            <a:prstTxWarp prst="textNoShape">
              <a:avLst/>
            </a:prstTxWarp>
          </a:bodyPr>
          <a:lstStyle>
            <a:lvl1pPr algn="r" defTabSz="896705" eaLnBrk="1" hangingPunct="1">
              <a:defRPr sz="1000" b="0"/>
            </a:lvl1pPr>
          </a:lstStyle>
          <a:p>
            <a:pPr>
              <a:defRPr/>
            </a:pPr>
            <a:endParaRPr lang="en-US" altLang="ja-JP"/>
          </a:p>
        </p:txBody>
      </p:sp>
      <p:sp>
        <p:nvSpPr>
          <p:cNvPr id="2052" name="Rectangle 4"/>
          <p:cNvSpPr>
            <a:spLocks noGrp="1" noChangeArrowheads="1"/>
          </p:cNvSpPr>
          <p:nvPr>
            <p:ph type="ftr" sz="quarter" idx="2"/>
          </p:nvPr>
        </p:nvSpPr>
        <p:spPr bwMode="auto">
          <a:xfrm>
            <a:off x="0" y="9288620"/>
            <a:ext cx="2879222" cy="488793"/>
          </a:xfrm>
          <a:prstGeom prst="rect">
            <a:avLst/>
          </a:prstGeom>
          <a:noFill/>
          <a:ln w="9525">
            <a:noFill/>
            <a:miter lim="800000"/>
            <a:headEnd/>
            <a:tailEnd/>
          </a:ln>
        </p:spPr>
        <p:txBody>
          <a:bodyPr vert="horz" wrap="square" lIns="89524" tIns="44764" rIns="89524" bIns="44764" numCol="1" anchor="b" anchorCtr="0" compatLnSpc="1">
            <a:prstTxWarp prst="textNoShape">
              <a:avLst/>
            </a:prstTxWarp>
          </a:bodyPr>
          <a:lstStyle>
            <a:lvl1pPr algn="l" defTabSz="896705" eaLnBrk="1" hangingPunct="1">
              <a:defRPr sz="1000" b="0"/>
            </a:lvl1pPr>
          </a:lstStyle>
          <a:p>
            <a:pPr>
              <a:defRPr/>
            </a:pPr>
            <a:endParaRPr lang="en-US" altLang="ja-JP"/>
          </a:p>
        </p:txBody>
      </p:sp>
      <p:sp>
        <p:nvSpPr>
          <p:cNvPr id="2053" name="Rectangle 5"/>
          <p:cNvSpPr>
            <a:spLocks noGrp="1" noChangeArrowheads="1"/>
          </p:cNvSpPr>
          <p:nvPr>
            <p:ph type="sldNum" sz="quarter" idx="3"/>
          </p:nvPr>
        </p:nvSpPr>
        <p:spPr bwMode="auto">
          <a:xfrm>
            <a:off x="3767641" y="9288620"/>
            <a:ext cx="2879222" cy="488793"/>
          </a:xfrm>
          <a:prstGeom prst="rect">
            <a:avLst/>
          </a:prstGeom>
          <a:noFill/>
          <a:ln w="9525">
            <a:noFill/>
            <a:miter lim="800000"/>
            <a:headEnd/>
            <a:tailEnd/>
          </a:ln>
        </p:spPr>
        <p:txBody>
          <a:bodyPr vert="horz" wrap="square" lIns="89524" tIns="44764" rIns="89524" bIns="44764" numCol="1" anchor="b" anchorCtr="0" compatLnSpc="1">
            <a:prstTxWarp prst="textNoShape">
              <a:avLst/>
            </a:prstTxWarp>
          </a:bodyPr>
          <a:lstStyle>
            <a:lvl1pPr algn="r" defTabSz="896705" eaLnBrk="1" hangingPunct="1">
              <a:defRPr sz="1000" b="0"/>
            </a:lvl1pPr>
          </a:lstStyle>
          <a:p>
            <a:pPr>
              <a:defRPr/>
            </a:pPr>
            <a:fld id="{85387E10-10B6-4B6F-9739-EFA790FD9E3B}"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879222" cy="488793"/>
          </a:xfrm>
          <a:prstGeom prst="rect">
            <a:avLst/>
          </a:prstGeom>
          <a:noFill/>
          <a:ln w="9525">
            <a:noFill/>
            <a:miter lim="800000"/>
            <a:headEnd/>
            <a:tailEnd/>
          </a:ln>
        </p:spPr>
        <p:txBody>
          <a:bodyPr vert="horz" wrap="square" lIns="89524" tIns="44764" rIns="89524" bIns="44764" numCol="1" anchor="t" anchorCtr="0" compatLnSpc="1">
            <a:prstTxWarp prst="textNoShape">
              <a:avLst/>
            </a:prstTxWarp>
          </a:bodyPr>
          <a:lstStyle>
            <a:lvl1pPr algn="l" defTabSz="896705" eaLnBrk="1" hangingPunct="1">
              <a:defRPr sz="1000" b="0"/>
            </a:lvl1pPr>
          </a:lstStyle>
          <a:p>
            <a:pPr>
              <a:defRPr/>
            </a:pPr>
            <a:endParaRPr lang="en-US" altLang="ja-JP"/>
          </a:p>
        </p:txBody>
      </p:sp>
      <p:sp>
        <p:nvSpPr>
          <p:cNvPr id="4099" name="Rectangle 1027"/>
          <p:cNvSpPr>
            <a:spLocks noGrp="1" noChangeArrowheads="1"/>
          </p:cNvSpPr>
          <p:nvPr>
            <p:ph type="dt" idx="1"/>
          </p:nvPr>
        </p:nvSpPr>
        <p:spPr bwMode="auto">
          <a:xfrm>
            <a:off x="3767641" y="0"/>
            <a:ext cx="2879222" cy="488793"/>
          </a:xfrm>
          <a:prstGeom prst="rect">
            <a:avLst/>
          </a:prstGeom>
          <a:noFill/>
          <a:ln w="9525">
            <a:noFill/>
            <a:miter lim="800000"/>
            <a:headEnd/>
            <a:tailEnd/>
          </a:ln>
        </p:spPr>
        <p:txBody>
          <a:bodyPr vert="horz" wrap="square" lIns="89524" tIns="44764" rIns="89524" bIns="44764" numCol="1" anchor="t" anchorCtr="0" compatLnSpc="1">
            <a:prstTxWarp prst="textNoShape">
              <a:avLst/>
            </a:prstTxWarp>
          </a:bodyPr>
          <a:lstStyle>
            <a:lvl1pPr algn="r" defTabSz="896705" eaLnBrk="1" hangingPunct="1">
              <a:defRPr sz="1000" b="0"/>
            </a:lvl1pPr>
          </a:lstStyle>
          <a:p>
            <a:pPr>
              <a:defRPr/>
            </a:pPr>
            <a:endParaRPr lang="en-US" altLang="ja-JP"/>
          </a:p>
        </p:txBody>
      </p:sp>
      <p:sp>
        <p:nvSpPr>
          <p:cNvPr id="16388" name="Rectangle 1028"/>
          <p:cNvSpPr>
            <a:spLocks noGrp="1" noRot="1" noChangeAspect="1" noChangeArrowheads="1"/>
          </p:cNvSpPr>
          <p:nvPr>
            <p:ph type="sldImg" idx="2"/>
          </p:nvPr>
        </p:nvSpPr>
        <p:spPr bwMode="auto">
          <a:xfrm>
            <a:off x="882650" y="731838"/>
            <a:ext cx="4889500" cy="3667125"/>
          </a:xfrm>
          <a:prstGeom prst="rect">
            <a:avLst/>
          </a:prstGeom>
          <a:noFill/>
          <a:ln w="9525">
            <a:solidFill>
              <a:schemeClr val="tx1"/>
            </a:solidFill>
            <a:miter lim="800000"/>
            <a:headEnd/>
            <a:tailEnd/>
          </a:ln>
        </p:spPr>
      </p:sp>
      <p:sp>
        <p:nvSpPr>
          <p:cNvPr id="4101" name="Rectangle 1029"/>
          <p:cNvSpPr>
            <a:spLocks noGrp="1" noChangeArrowheads="1"/>
          </p:cNvSpPr>
          <p:nvPr>
            <p:ph type="body" sz="quarter" idx="3"/>
          </p:nvPr>
        </p:nvSpPr>
        <p:spPr bwMode="auto">
          <a:xfrm>
            <a:off x="886869" y="4644310"/>
            <a:ext cx="4873126" cy="4400695"/>
          </a:xfrm>
          <a:prstGeom prst="rect">
            <a:avLst/>
          </a:prstGeom>
          <a:noFill/>
          <a:ln w="9525">
            <a:noFill/>
            <a:miter lim="800000"/>
            <a:headEnd/>
            <a:tailEnd/>
          </a:ln>
        </p:spPr>
        <p:txBody>
          <a:bodyPr vert="horz" wrap="square" lIns="89524" tIns="44764" rIns="89524" bIns="44764" numCol="1" anchor="t" anchorCtr="0" compatLnSpc="1">
            <a:prstTxWarp prst="textNoShape">
              <a:avLst/>
            </a:prstTxWarp>
          </a:bodyPr>
          <a:lstStyle/>
          <a:p>
            <a:pPr lvl="0"/>
            <a:r>
              <a:rPr lang="ja-JP" altLang="en-US" noProof="0" smtClean="0"/>
              <a:t>マスターテキストの書式設定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1030"/>
          <p:cNvSpPr>
            <a:spLocks noGrp="1" noChangeArrowheads="1"/>
          </p:cNvSpPr>
          <p:nvPr>
            <p:ph type="ftr" sz="quarter" idx="4"/>
          </p:nvPr>
        </p:nvSpPr>
        <p:spPr bwMode="auto">
          <a:xfrm>
            <a:off x="0" y="9288620"/>
            <a:ext cx="2879222" cy="488793"/>
          </a:xfrm>
          <a:prstGeom prst="rect">
            <a:avLst/>
          </a:prstGeom>
          <a:noFill/>
          <a:ln w="9525">
            <a:noFill/>
            <a:miter lim="800000"/>
            <a:headEnd/>
            <a:tailEnd/>
          </a:ln>
        </p:spPr>
        <p:txBody>
          <a:bodyPr vert="horz" wrap="square" lIns="89524" tIns="44764" rIns="89524" bIns="44764" numCol="1" anchor="b" anchorCtr="0" compatLnSpc="1">
            <a:prstTxWarp prst="textNoShape">
              <a:avLst/>
            </a:prstTxWarp>
          </a:bodyPr>
          <a:lstStyle>
            <a:lvl1pPr algn="l" defTabSz="896705" eaLnBrk="1" hangingPunct="1">
              <a:defRPr sz="1000" b="0"/>
            </a:lvl1pPr>
          </a:lstStyle>
          <a:p>
            <a:pPr>
              <a:defRPr/>
            </a:pPr>
            <a:endParaRPr lang="en-US" altLang="ja-JP"/>
          </a:p>
        </p:txBody>
      </p:sp>
      <p:sp>
        <p:nvSpPr>
          <p:cNvPr id="4103" name="Rectangle 1031"/>
          <p:cNvSpPr>
            <a:spLocks noGrp="1" noChangeArrowheads="1"/>
          </p:cNvSpPr>
          <p:nvPr>
            <p:ph type="sldNum" sz="quarter" idx="5"/>
          </p:nvPr>
        </p:nvSpPr>
        <p:spPr bwMode="auto">
          <a:xfrm>
            <a:off x="3767641" y="9288620"/>
            <a:ext cx="2879222" cy="488793"/>
          </a:xfrm>
          <a:prstGeom prst="rect">
            <a:avLst/>
          </a:prstGeom>
          <a:noFill/>
          <a:ln w="9525">
            <a:noFill/>
            <a:miter lim="800000"/>
            <a:headEnd/>
            <a:tailEnd/>
          </a:ln>
        </p:spPr>
        <p:txBody>
          <a:bodyPr vert="horz" wrap="square" lIns="89524" tIns="44764" rIns="89524" bIns="44764" numCol="1" anchor="b" anchorCtr="0" compatLnSpc="1">
            <a:prstTxWarp prst="textNoShape">
              <a:avLst/>
            </a:prstTxWarp>
          </a:bodyPr>
          <a:lstStyle>
            <a:lvl1pPr algn="r" defTabSz="896705" eaLnBrk="1" hangingPunct="1">
              <a:defRPr sz="1000" b="0"/>
            </a:lvl1pPr>
          </a:lstStyle>
          <a:p>
            <a:pPr>
              <a:defRPr/>
            </a:pPr>
            <a:fld id="{77DEAE9C-1A24-40AB-BCFF-C614CBC409B6}"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メイリオ" pitchFamily="50" charset="-128"/>
        <a:ea typeface="メイリオ" pitchFamily="50" charset="-128"/>
        <a:cs typeface="メイリオ" pitchFamily="50" charset="-128"/>
      </a:defRPr>
    </a:lvl1pPr>
    <a:lvl2pPr marL="187325" algn="l" rtl="0" eaLnBrk="0" fontAlgn="base" hangingPunct="0">
      <a:spcBef>
        <a:spcPct val="30000"/>
      </a:spcBef>
      <a:spcAft>
        <a:spcPct val="0"/>
      </a:spcAft>
      <a:defRPr kumimoji="1" sz="1200" kern="1200">
        <a:solidFill>
          <a:schemeClr val="tx1"/>
        </a:solidFill>
        <a:latin typeface="メイリオ" pitchFamily="50" charset="-128"/>
        <a:ea typeface="メイリオ" pitchFamily="50" charset="-128"/>
        <a:cs typeface="メイリオ" pitchFamily="50" charset="-128"/>
      </a:defRPr>
    </a:lvl2pPr>
    <a:lvl3pPr marL="447675" algn="l" rtl="0" eaLnBrk="0" fontAlgn="base" hangingPunct="0">
      <a:spcBef>
        <a:spcPct val="30000"/>
      </a:spcBef>
      <a:spcAft>
        <a:spcPct val="0"/>
      </a:spcAft>
      <a:defRPr kumimoji="1" sz="1200" kern="1200">
        <a:solidFill>
          <a:schemeClr val="tx1"/>
        </a:solidFill>
        <a:latin typeface="メイリオ" pitchFamily="50" charset="-128"/>
        <a:ea typeface="メイリオ" pitchFamily="50" charset="-128"/>
        <a:cs typeface="メイリオ" pitchFamily="50" charset="-128"/>
      </a:defRPr>
    </a:lvl3pPr>
    <a:lvl4pPr marL="717550" algn="l" rtl="0" eaLnBrk="0" fontAlgn="base" hangingPunct="0">
      <a:spcBef>
        <a:spcPct val="30000"/>
      </a:spcBef>
      <a:spcAft>
        <a:spcPct val="0"/>
      </a:spcAft>
      <a:defRPr kumimoji="1" sz="1200" kern="1200">
        <a:solidFill>
          <a:schemeClr val="tx1"/>
        </a:solidFill>
        <a:latin typeface="メイリオ" pitchFamily="50" charset="-128"/>
        <a:ea typeface="メイリオ" pitchFamily="50" charset="-128"/>
        <a:cs typeface="メイリオ" pitchFamily="50" charset="-128"/>
      </a:defRPr>
    </a:lvl4pPr>
    <a:lvl5pPr marL="896938" algn="l" rtl="0" eaLnBrk="0" fontAlgn="base" hangingPunct="0">
      <a:spcBef>
        <a:spcPct val="30000"/>
      </a:spcBef>
      <a:spcAft>
        <a:spcPct val="0"/>
      </a:spcAft>
      <a:defRPr kumimoji="1" sz="1200" kern="1200">
        <a:solidFill>
          <a:schemeClr val="tx1"/>
        </a:solidFill>
        <a:latin typeface="メイリオ" pitchFamily="50" charset="-128"/>
        <a:ea typeface="メイリオ" pitchFamily="50" charset="-128"/>
        <a:cs typeface="メイリオ" pitchFamily="50" charset="-128"/>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a:noFill/>
        </p:spPr>
        <p:txBody>
          <a:bodyPr/>
          <a:lstStyle/>
          <a:p>
            <a:pPr defTabSz="895287"/>
            <a:fld id="{BB7989EE-FAF2-414C-823E-430CCDE8C0DB}" type="slidenum">
              <a:rPr lang="en-US" altLang="ja-JP" smtClean="0"/>
              <a:pPr defTabSz="895287"/>
              <a:t>1</a:t>
            </a:fld>
            <a:endParaRPr lang="en-US" altLang="ja-JP" dirty="0" smtClean="0"/>
          </a:p>
        </p:txBody>
      </p:sp>
      <p:sp>
        <p:nvSpPr>
          <p:cNvPr id="17411" name="Rectangle 2"/>
          <p:cNvSpPr>
            <a:spLocks noGrp="1" noRot="1" noChangeAspect="1" noChangeArrowheads="1" noTextEdit="1"/>
          </p:cNvSpPr>
          <p:nvPr>
            <p:ph type="sldImg"/>
          </p:nvPr>
        </p:nvSpPr>
        <p:spPr>
          <a:xfrm>
            <a:off x="884238" y="731838"/>
            <a:ext cx="4889500" cy="3667125"/>
          </a:xfrm>
          <a:ln/>
        </p:spPr>
      </p:sp>
      <p:sp>
        <p:nvSpPr>
          <p:cNvPr id="17412" name="Rectangle 4"/>
          <p:cNvSpPr>
            <a:spLocks noChangeArrowheads="1"/>
          </p:cNvSpPr>
          <p:nvPr/>
        </p:nvSpPr>
        <p:spPr bwMode="auto">
          <a:xfrm>
            <a:off x="418627" y="214147"/>
            <a:ext cx="862061" cy="276005"/>
          </a:xfrm>
          <a:prstGeom prst="rect">
            <a:avLst/>
          </a:prstGeom>
          <a:noFill/>
          <a:ln w="19050" algn="ctr">
            <a:solidFill>
              <a:schemeClr val="tx1"/>
            </a:solidFill>
            <a:miter lim="800000"/>
            <a:headEnd/>
            <a:tailEnd/>
          </a:ln>
        </p:spPr>
        <p:txBody>
          <a:bodyPr lIns="90455" tIns="45228" rIns="90455" bIns="45228" anchor="ctr">
            <a:spAutoFit/>
          </a:bodyPr>
          <a:lstStyle/>
          <a:p>
            <a:endParaRPr lang="ja-JP" altLang="en-US"/>
          </a:p>
        </p:txBody>
      </p:sp>
      <p:sp>
        <p:nvSpPr>
          <p:cNvPr id="17413" name="Text Box 5"/>
          <p:cNvSpPr txBox="1">
            <a:spLocks noChangeArrowheads="1"/>
          </p:cNvSpPr>
          <p:nvPr/>
        </p:nvSpPr>
        <p:spPr bwMode="auto">
          <a:xfrm>
            <a:off x="427095" y="209260"/>
            <a:ext cx="800163" cy="276971"/>
          </a:xfrm>
          <a:prstGeom prst="rect">
            <a:avLst/>
          </a:prstGeom>
          <a:noFill/>
          <a:ln w="19050" algn="ctr">
            <a:noFill/>
            <a:miter lim="800000"/>
            <a:headEnd/>
            <a:tailEnd/>
          </a:ln>
        </p:spPr>
        <p:txBody>
          <a:bodyPr wrap="none" lIns="91412" tIns="45706" rIns="91412" bIns="45706">
            <a:spAutoFit/>
          </a:bodyPr>
          <a:lstStyle/>
          <a:p>
            <a:pPr defTabSz="913971"/>
            <a:r>
              <a:rPr lang="ja-JP" altLang="en-US" dirty="0"/>
              <a:t>紹介原稿</a:t>
            </a:r>
          </a:p>
        </p:txBody>
      </p:sp>
      <p:sp>
        <p:nvSpPr>
          <p:cNvPr id="17414" name="Rectangle 6"/>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noFill/>
        </p:spPr>
        <p:txBody>
          <a:bodyPr/>
          <a:lstStyle/>
          <a:p>
            <a:pPr defTabSz="895287"/>
            <a:fld id="{56B6E9B2-86CD-4E1D-BD65-1D964D08F779}" type="slidenum">
              <a:rPr lang="en-US" altLang="ja-JP" smtClean="0"/>
              <a:pPr defTabSz="895287"/>
              <a:t>10</a:t>
            </a:fld>
            <a:endParaRPr lang="en-US" altLang="ja-JP" dirty="0" smtClean="0"/>
          </a:p>
        </p:txBody>
      </p:sp>
      <p:sp>
        <p:nvSpPr>
          <p:cNvPr id="26627" name="Rectangle 2"/>
          <p:cNvSpPr>
            <a:spLocks noGrp="1" noRot="1" noChangeAspect="1" noChangeArrowheads="1" noTextEdit="1"/>
          </p:cNvSpPr>
          <p:nvPr>
            <p:ph type="sldImg"/>
          </p:nvPr>
        </p:nvSpPr>
        <p:spPr>
          <a:xfrm>
            <a:off x="884238" y="731838"/>
            <a:ext cx="4889500" cy="3667125"/>
          </a:xfrm>
          <a:ln/>
        </p:spPr>
      </p:sp>
      <p:sp>
        <p:nvSpPr>
          <p:cNvPr id="26628" name="Rectangle 4"/>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p:spPr>
        <p:txBody>
          <a:bodyPr/>
          <a:lstStyle/>
          <a:p>
            <a:pPr defTabSz="895287"/>
            <a:fld id="{7ADBCEE7-C143-41DD-B080-FA03786942E0}" type="slidenum">
              <a:rPr lang="en-US" altLang="ja-JP" smtClean="0"/>
              <a:pPr defTabSz="895287"/>
              <a:t>11</a:t>
            </a:fld>
            <a:endParaRPr lang="en-US" altLang="ja-JP" dirty="0" smtClean="0"/>
          </a:p>
        </p:txBody>
      </p:sp>
      <p:sp>
        <p:nvSpPr>
          <p:cNvPr id="27651" name="Rectangle 2"/>
          <p:cNvSpPr>
            <a:spLocks noGrp="1" noRot="1" noChangeAspect="1" noChangeArrowheads="1" noTextEdit="1"/>
          </p:cNvSpPr>
          <p:nvPr>
            <p:ph type="sldImg"/>
          </p:nvPr>
        </p:nvSpPr>
        <p:spPr>
          <a:xfrm>
            <a:off x="884238" y="731838"/>
            <a:ext cx="4889500" cy="3667125"/>
          </a:xfrm>
          <a:ln/>
        </p:spPr>
      </p:sp>
      <p:sp>
        <p:nvSpPr>
          <p:cNvPr id="27652" name="Rectangle 4"/>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p:spPr>
        <p:txBody>
          <a:bodyPr/>
          <a:lstStyle/>
          <a:p>
            <a:pPr defTabSz="895287"/>
            <a:fld id="{219F720C-5820-452E-B899-4BE07E6D6577}" type="slidenum">
              <a:rPr lang="en-US" altLang="ja-JP" smtClean="0"/>
              <a:pPr defTabSz="895287"/>
              <a:t>12</a:t>
            </a:fld>
            <a:endParaRPr lang="en-US" altLang="ja-JP" dirty="0" smtClean="0"/>
          </a:p>
        </p:txBody>
      </p:sp>
      <p:sp>
        <p:nvSpPr>
          <p:cNvPr id="28675" name="Rectangle 2"/>
          <p:cNvSpPr>
            <a:spLocks noGrp="1" noRot="1" noChangeAspect="1" noChangeArrowheads="1" noTextEdit="1"/>
          </p:cNvSpPr>
          <p:nvPr>
            <p:ph type="sldImg"/>
          </p:nvPr>
        </p:nvSpPr>
        <p:spPr>
          <a:xfrm>
            <a:off x="884238" y="731838"/>
            <a:ext cx="4889500" cy="3667125"/>
          </a:xfrm>
          <a:ln/>
        </p:spPr>
      </p:sp>
      <p:sp>
        <p:nvSpPr>
          <p:cNvPr id="28676" name="Rectangle 4"/>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p:cNvSpPr>
            <a:spLocks noGrp="1" noChangeArrowheads="1"/>
          </p:cNvSpPr>
          <p:nvPr>
            <p:ph type="sldNum" sz="quarter" idx="5"/>
          </p:nvPr>
        </p:nvSpPr>
        <p:spPr>
          <a:noFill/>
        </p:spPr>
        <p:txBody>
          <a:bodyPr/>
          <a:lstStyle/>
          <a:p>
            <a:pPr defTabSz="895287"/>
            <a:fld id="{B4C6A4D0-A6AA-4932-9E0C-D766EA069FC9}" type="slidenum">
              <a:rPr lang="en-US" altLang="ja-JP" smtClean="0"/>
              <a:pPr defTabSz="895287"/>
              <a:t>2</a:t>
            </a:fld>
            <a:endParaRPr lang="en-US" altLang="ja-JP" dirty="0" smtClean="0"/>
          </a:p>
        </p:txBody>
      </p:sp>
      <p:sp>
        <p:nvSpPr>
          <p:cNvPr id="18435" name="Rectangle 2"/>
          <p:cNvSpPr>
            <a:spLocks noGrp="1" noRot="1" noChangeAspect="1" noChangeArrowheads="1" noTextEdit="1"/>
          </p:cNvSpPr>
          <p:nvPr>
            <p:ph type="sldImg"/>
          </p:nvPr>
        </p:nvSpPr>
        <p:spPr>
          <a:xfrm>
            <a:off x="884238" y="731838"/>
            <a:ext cx="4889500" cy="3667125"/>
          </a:xfrm>
          <a:ln/>
        </p:spPr>
      </p:sp>
      <p:sp>
        <p:nvSpPr>
          <p:cNvPr id="18436" name="Rectangle 4"/>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p:spPr>
        <p:txBody>
          <a:bodyPr/>
          <a:lstStyle/>
          <a:p>
            <a:pPr defTabSz="895287"/>
            <a:fld id="{9621B09C-AD86-4876-99D0-2CB646F3560D}" type="slidenum">
              <a:rPr lang="en-US" altLang="ja-JP" smtClean="0"/>
              <a:pPr defTabSz="895287"/>
              <a:t>3</a:t>
            </a:fld>
            <a:endParaRPr lang="en-US" altLang="ja-JP" dirty="0" smtClean="0"/>
          </a:p>
        </p:txBody>
      </p:sp>
      <p:sp>
        <p:nvSpPr>
          <p:cNvPr id="19459" name="Rectangle 2"/>
          <p:cNvSpPr>
            <a:spLocks noGrp="1" noRot="1" noChangeAspect="1" noChangeArrowheads="1" noTextEdit="1"/>
          </p:cNvSpPr>
          <p:nvPr>
            <p:ph type="sldImg"/>
          </p:nvPr>
        </p:nvSpPr>
        <p:spPr>
          <a:xfrm>
            <a:off x="884238" y="731838"/>
            <a:ext cx="4889500" cy="3667125"/>
          </a:xfrm>
          <a:ln/>
        </p:spPr>
      </p:sp>
      <p:sp>
        <p:nvSpPr>
          <p:cNvPr id="19460" name="Rectangle 4"/>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p:cNvSpPr>
            <a:spLocks noGrp="1" noChangeArrowheads="1"/>
          </p:cNvSpPr>
          <p:nvPr>
            <p:ph type="sldNum" sz="quarter" idx="5"/>
          </p:nvPr>
        </p:nvSpPr>
        <p:spPr>
          <a:noFill/>
        </p:spPr>
        <p:txBody>
          <a:bodyPr/>
          <a:lstStyle/>
          <a:p>
            <a:pPr defTabSz="895287"/>
            <a:fld id="{9ECDD5A8-AEF6-4E0C-94E4-D47DD7715CAC}" type="slidenum">
              <a:rPr lang="en-US" altLang="ja-JP" smtClean="0"/>
              <a:pPr defTabSz="895287"/>
              <a:t>4</a:t>
            </a:fld>
            <a:endParaRPr lang="en-US" altLang="ja-JP" dirty="0" smtClean="0"/>
          </a:p>
        </p:txBody>
      </p:sp>
      <p:sp>
        <p:nvSpPr>
          <p:cNvPr id="20483" name="Rectangle 2"/>
          <p:cNvSpPr>
            <a:spLocks noGrp="1" noRot="1" noChangeAspect="1" noChangeArrowheads="1" noTextEdit="1"/>
          </p:cNvSpPr>
          <p:nvPr>
            <p:ph type="sldImg"/>
          </p:nvPr>
        </p:nvSpPr>
        <p:spPr>
          <a:xfrm>
            <a:off x="884238" y="731838"/>
            <a:ext cx="4889500" cy="3667125"/>
          </a:xfrm>
          <a:ln/>
        </p:spPr>
      </p:sp>
      <p:sp>
        <p:nvSpPr>
          <p:cNvPr id="20484" name="Rectangle 4"/>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p:spPr>
        <p:txBody>
          <a:bodyPr/>
          <a:lstStyle/>
          <a:p>
            <a:pPr defTabSz="895287"/>
            <a:fld id="{18D70B83-1C02-4B55-8E51-5D62FA28DDA8}" type="slidenum">
              <a:rPr lang="en-US" altLang="ja-JP" smtClean="0"/>
              <a:pPr defTabSz="895287"/>
              <a:t>5</a:t>
            </a:fld>
            <a:endParaRPr lang="en-US" altLang="ja-JP" dirty="0" smtClean="0"/>
          </a:p>
        </p:txBody>
      </p:sp>
      <p:sp>
        <p:nvSpPr>
          <p:cNvPr id="21507" name="Rectangle 2"/>
          <p:cNvSpPr>
            <a:spLocks noGrp="1" noRot="1" noChangeAspect="1" noChangeArrowheads="1" noTextEdit="1"/>
          </p:cNvSpPr>
          <p:nvPr>
            <p:ph type="sldImg"/>
          </p:nvPr>
        </p:nvSpPr>
        <p:spPr>
          <a:xfrm>
            <a:off x="884238" y="731838"/>
            <a:ext cx="4889500" cy="3667125"/>
          </a:xfrm>
          <a:ln/>
        </p:spPr>
      </p:sp>
      <p:sp>
        <p:nvSpPr>
          <p:cNvPr id="21508" name="Rectangle 4"/>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noFill/>
        </p:spPr>
        <p:txBody>
          <a:bodyPr/>
          <a:lstStyle/>
          <a:p>
            <a:pPr defTabSz="895287"/>
            <a:fld id="{0E9AF40E-BDA9-4474-9116-149E739AE5DA}" type="slidenum">
              <a:rPr lang="en-US" altLang="ja-JP" smtClean="0"/>
              <a:pPr defTabSz="895287"/>
              <a:t>6</a:t>
            </a:fld>
            <a:endParaRPr lang="en-US" altLang="ja-JP" dirty="0" smtClean="0"/>
          </a:p>
        </p:txBody>
      </p:sp>
      <p:sp>
        <p:nvSpPr>
          <p:cNvPr id="22531" name="Rectangle 2"/>
          <p:cNvSpPr>
            <a:spLocks noGrp="1" noRot="1" noChangeAspect="1" noChangeArrowheads="1" noTextEdit="1"/>
          </p:cNvSpPr>
          <p:nvPr>
            <p:ph type="sldImg"/>
          </p:nvPr>
        </p:nvSpPr>
        <p:spPr>
          <a:xfrm>
            <a:off x="884238" y="731838"/>
            <a:ext cx="4889500" cy="3667125"/>
          </a:xfrm>
          <a:ln/>
        </p:spPr>
      </p:sp>
      <p:sp>
        <p:nvSpPr>
          <p:cNvPr id="22532" name="Rectangle 4"/>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p:spPr>
        <p:txBody>
          <a:bodyPr/>
          <a:lstStyle/>
          <a:p>
            <a:pPr defTabSz="895287"/>
            <a:fld id="{CC42D39C-ED3C-473D-B8DC-016438BA01B1}" type="slidenum">
              <a:rPr lang="en-US" altLang="ja-JP" smtClean="0"/>
              <a:pPr defTabSz="895287"/>
              <a:t>7</a:t>
            </a:fld>
            <a:endParaRPr lang="en-US" altLang="ja-JP" dirty="0" smtClean="0"/>
          </a:p>
        </p:txBody>
      </p:sp>
      <p:sp>
        <p:nvSpPr>
          <p:cNvPr id="23555" name="Rectangle 2"/>
          <p:cNvSpPr>
            <a:spLocks noGrp="1" noRot="1" noChangeAspect="1" noChangeArrowheads="1" noTextEdit="1"/>
          </p:cNvSpPr>
          <p:nvPr>
            <p:ph type="sldImg"/>
          </p:nvPr>
        </p:nvSpPr>
        <p:spPr>
          <a:xfrm>
            <a:off x="884238" y="731838"/>
            <a:ext cx="4889500" cy="3667125"/>
          </a:xfrm>
          <a:ln/>
        </p:spPr>
      </p:sp>
      <p:sp>
        <p:nvSpPr>
          <p:cNvPr id="23556" name="Rectangle 4"/>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noFill/>
        </p:spPr>
        <p:txBody>
          <a:bodyPr/>
          <a:lstStyle/>
          <a:p>
            <a:pPr defTabSz="895287"/>
            <a:fld id="{7B07F13D-EFD1-47ED-90E5-E76CEFECC94E}" type="slidenum">
              <a:rPr lang="en-US" altLang="ja-JP" smtClean="0"/>
              <a:pPr defTabSz="895287"/>
              <a:t>8</a:t>
            </a:fld>
            <a:endParaRPr lang="en-US" altLang="ja-JP" dirty="0" smtClean="0"/>
          </a:p>
        </p:txBody>
      </p:sp>
      <p:sp>
        <p:nvSpPr>
          <p:cNvPr id="24579" name="Rectangle 2"/>
          <p:cNvSpPr>
            <a:spLocks noGrp="1" noRot="1" noChangeAspect="1" noChangeArrowheads="1" noTextEdit="1"/>
          </p:cNvSpPr>
          <p:nvPr>
            <p:ph type="sldImg"/>
          </p:nvPr>
        </p:nvSpPr>
        <p:spPr>
          <a:xfrm>
            <a:off x="884238" y="731838"/>
            <a:ext cx="4889500" cy="3667125"/>
          </a:xfrm>
          <a:ln/>
        </p:spPr>
      </p:sp>
      <p:sp>
        <p:nvSpPr>
          <p:cNvPr id="24580" name="Rectangle 4"/>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p:spPr>
        <p:txBody>
          <a:bodyPr/>
          <a:lstStyle/>
          <a:p>
            <a:pPr defTabSz="895287"/>
            <a:fld id="{87995699-4C3D-4895-9CC6-93093BEE9F4D}" type="slidenum">
              <a:rPr lang="en-US" altLang="ja-JP" smtClean="0"/>
              <a:pPr defTabSz="895287"/>
              <a:t>9</a:t>
            </a:fld>
            <a:endParaRPr lang="en-US" altLang="ja-JP" dirty="0" smtClean="0"/>
          </a:p>
        </p:txBody>
      </p:sp>
      <p:sp>
        <p:nvSpPr>
          <p:cNvPr id="25603" name="Rectangle 2"/>
          <p:cNvSpPr>
            <a:spLocks noGrp="1" noRot="1" noChangeAspect="1" noChangeArrowheads="1" noTextEdit="1"/>
          </p:cNvSpPr>
          <p:nvPr>
            <p:ph type="sldImg"/>
          </p:nvPr>
        </p:nvSpPr>
        <p:spPr>
          <a:xfrm>
            <a:off x="884238" y="731838"/>
            <a:ext cx="4889500" cy="3667125"/>
          </a:xfrm>
          <a:ln/>
        </p:spPr>
      </p:sp>
      <p:sp>
        <p:nvSpPr>
          <p:cNvPr id="25604" name="Rectangle 4"/>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4975" y="141288"/>
            <a:ext cx="2108200" cy="598487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41288"/>
            <a:ext cx="6175375" cy="5984875"/>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4975" y="141288"/>
            <a:ext cx="2108200" cy="598487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41288"/>
            <a:ext cx="6175375" cy="5984875"/>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73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lvl1pPr>
          </a:lstStyle>
          <a:p>
            <a:pPr>
              <a:defRPr/>
            </a:pPr>
            <a:endParaRPr lang="en-US" altLang="ja-JP"/>
          </a:p>
        </p:txBody>
      </p:sp>
      <p:sp>
        <p:nvSpPr>
          <p:cNvPr id="773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vl1pPr>
          </a:lstStyle>
          <a:p>
            <a:pPr>
              <a:defRPr/>
            </a:pPr>
            <a:endParaRPr lang="en-US" altLang="ja-JP"/>
          </a:p>
        </p:txBody>
      </p:sp>
      <p:sp>
        <p:nvSpPr>
          <p:cNvPr id="773127" name="Rectangle 7"/>
          <p:cNvSpPr>
            <a:spLocks noChangeArrowheads="1"/>
          </p:cNvSpPr>
          <p:nvPr userDrawn="1"/>
        </p:nvSpPr>
        <p:spPr bwMode="auto">
          <a:xfrm>
            <a:off x="8588375" y="6524625"/>
            <a:ext cx="503238" cy="244475"/>
          </a:xfrm>
          <a:prstGeom prst="rect">
            <a:avLst/>
          </a:prstGeom>
          <a:noFill/>
          <a:ln w="19050" algn="ctr">
            <a:noFill/>
            <a:miter lim="800000"/>
            <a:headEnd/>
            <a:tailEnd/>
          </a:ln>
          <a:effectLst/>
        </p:spPr>
        <p:txBody>
          <a:bodyPr wrap="none" anchor="ctr">
            <a:spAutoFit/>
          </a:bodyPr>
          <a:lstStyle/>
          <a:p>
            <a:pPr>
              <a:defRPr/>
            </a:pPr>
            <a:fld id="{4F05106F-ACFE-4AAC-83C7-11AC708248EE}" type="slidenum">
              <a:rPr lang="en-US" altLang="ja-JP" sz="1000"/>
              <a:pPr>
                <a:defRPr/>
              </a:pPr>
              <a:t>&lt;#&gt;</a:t>
            </a:fld>
            <a:endParaRPr lang="en-US" altLang="ja-JP" sz="100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メイリオ" pitchFamily="50" charset="-128"/>
          <a:cs typeface="メイリオ" pitchFamily="50" charset="-128"/>
        </a:defRPr>
      </a:lvl2pPr>
      <a:lvl3pPr algn="ctr" rtl="0" eaLnBrk="0" fontAlgn="base" hangingPunct="0">
        <a:spcBef>
          <a:spcPct val="0"/>
        </a:spcBef>
        <a:spcAft>
          <a:spcPct val="0"/>
        </a:spcAft>
        <a:defRPr kumimoji="1" sz="4400">
          <a:solidFill>
            <a:schemeClr val="tx2"/>
          </a:solidFill>
          <a:latin typeface="Arial" charset="0"/>
          <a:ea typeface="メイリオ" pitchFamily="50" charset="-128"/>
          <a:cs typeface="メイリオ" pitchFamily="50" charset="-128"/>
        </a:defRPr>
      </a:lvl3pPr>
      <a:lvl4pPr algn="ctr" rtl="0" eaLnBrk="0" fontAlgn="base" hangingPunct="0">
        <a:spcBef>
          <a:spcPct val="0"/>
        </a:spcBef>
        <a:spcAft>
          <a:spcPct val="0"/>
        </a:spcAft>
        <a:defRPr kumimoji="1" sz="4400">
          <a:solidFill>
            <a:schemeClr val="tx2"/>
          </a:solidFill>
          <a:latin typeface="Arial" charset="0"/>
          <a:ea typeface="メイリオ" pitchFamily="50" charset="-128"/>
          <a:cs typeface="メイリオ" pitchFamily="50" charset="-128"/>
        </a:defRPr>
      </a:lvl4pPr>
      <a:lvl5pPr algn="ctr" rtl="0" eaLnBrk="0" fontAlgn="base" hangingPunct="0">
        <a:spcBef>
          <a:spcPct val="0"/>
        </a:spcBef>
        <a:spcAft>
          <a:spcPct val="0"/>
        </a:spcAft>
        <a:defRPr kumimoji="1" sz="4400">
          <a:solidFill>
            <a:schemeClr val="tx2"/>
          </a:solidFill>
          <a:latin typeface="Arial" charset="0"/>
          <a:ea typeface="メイリオ" pitchFamily="50" charset="-128"/>
          <a:cs typeface="メイリオ" pitchFamily="50" charset="-128"/>
        </a:defRPr>
      </a:lvl5pPr>
      <a:lvl6pPr marL="457200" algn="ctr" rtl="0" fontAlgn="base">
        <a:spcBef>
          <a:spcPct val="0"/>
        </a:spcBef>
        <a:spcAft>
          <a:spcPct val="0"/>
        </a:spcAft>
        <a:defRPr kumimoji="1" sz="4400">
          <a:solidFill>
            <a:schemeClr val="tx2"/>
          </a:solidFill>
          <a:latin typeface="Arial" charset="0"/>
          <a:ea typeface="メイリオ" pitchFamily="50" charset="-128"/>
          <a:cs typeface="メイリオ" pitchFamily="50" charset="-128"/>
        </a:defRPr>
      </a:lvl6pPr>
      <a:lvl7pPr marL="914400" algn="ctr" rtl="0" fontAlgn="base">
        <a:spcBef>
          <a:spcPct val="0"/>
        </a:spcBef>
        <a:spcAft>
          <a:spcPct val="0"/>
        </a:spcAft>
        <a:defRPr kumimoji="1" sz="4400">
          <a:solidFill>
            <a:schemeClr val="tx2"/>
          </a:solidFill>
          <a:latin typeface="Arial" charset="0"/>
          <a:ea typeface="メイリオ" pitchFamily="50" charset="-128"/>
          <a:cs typeface="メイリオ" pitchFamily="50" charset="-128"/>
        </a:defRPr>
      </a:lvl7pPr>
      <a:lvl8pPr marL="1371600" algn="ctr" rtl="0" fontAlgn="base">
        <a:spcBef>
          <a:spcPct val="0"/>
        </a:spcBef>
        <a:spcAft>
          <a:spcPct val="0"/>
        </a:spcAft>
        <a:defRPr kumimoji="1" sz="4400">
          <a:solidFill>
            <a:schemeClr val="tx2"/>
          </a:solidFill>
          <a:latin typeface="Arial" charset="0"/>
          <a:ea typeface="メイリオ" pitchFamily="50" charset="-128"/>
          <a:cs typeface="メイリオ" pitchFamily="50" charset="-128"/>
        </a:defRPr>
      </a:lvl8pPr>
      <a:lvl9pPr marL="1828800" algn="ctr" rtl="0" fontAlgn="base">
        <a:spcBef>
          <a:spcPct val="0"/>
        </a:spcBef>
        <a:spcAft>
          <a:spcPct val="0"/>
        </a:spcAft>
        <a:defRPr kumimoji="1" sz="4400">
          <a:solidFill>
            <a:schemeClr val="tx2"/>
          </a:solidFill>
          <a:latin typeface="Arial" charset="0"/>
          <a:ea typeface="メイリオ" pitchFamily="50" charset="-128"/>
          <a:cs typeface="メイリオ"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793603" name="Rectangle 3"/>
          <p:cNvSpPr>
            <a:spLocks noChangeArrowheads="1"/>
          </p:cNvSpPr>
          <p:nvPr/>
        </p:nvSpPr>
        <p:spPr bwMode="auto">
          <a:xfrm>
            <a:off x="8588375" y="6524625"/>
            <a:ext cx="503238" cy="244475"/>
          </a:xfrm>
          <a:prstGeom prst="rect">
            <a:avLst/>
          </a:prstGeom>
          <a:noFill/>
          <a:ln w="19050" algn="ctr">
            <a:noFill/>
            <a:miter lim="800000"/>
            <a:headEnd/>
            <a:tailEnd/>
          </a:ln>
          <a:effectLst/>
        </p:spPr>
        <p:txBody>
          <a:bodyPr wrap="none" anchor="ctr">
            <a:spAutoFit/>
          </a:bodyPr>
          <a:lstStyle/>
          <a:p>
            <a:pPr>
              <a:defRPr/>
            </a:pPr>
            <a:fld id="{676DDA96-3BC1-4DC5-8C2C-01DBDE6025B1}" type="slidenum">
              <a:rPr lang="en-US" altLang="ja-JP" sz="1000"/>
              <a:pPr>
                <a:defRPr/>
              </a:pPr>
              <a:t>&lt;#&gt;</a:t>
            </a:fld>
            <a:endParaRPr lang="en-US" altLang="ja-JP" sz="1000"/>
          </a:p>
        </p:txBody>
      </p:sp>
      <p:sp>
        <p:nvSpPr>
          <p:cNvPr id="793604" name="Line 4"/>
          <p:cNvSpPr>
            <a:spLocks noChangeShapeType="1"/>
          </p:cNvSpPr>
          <p:nvPr userDrawn="1"/>
        </p:nvSpPr>
        <p:spPr bwMode="auto">
          <a:xfrm>
            <a:off x="1476375" y="981075"/>
            <a:ext cx="7667625" cy="0"/>
          </a:xfrm>
          <a:prstGeom prst="line">
            <a:avLst/>
          </a:prstGeom>
          <a:noFill/>
          <a:ln w="28575">
            <a:solidFill>
              <a:srgbClr val="FF0000"/>
            </a:solidFill>
            <a:round/>
            <a:headEnd/>
            <a:tailEnd/>
          </a:ln>
          <a:effectLst/>
        </p:spPr>
        <p:txBody>
          <a:bodyPr anchor="ctr">
            <a:spAutoFit/>
          </a:bodyPr>
          <a:lstStyle/>
          <a:p>
            <a:pPr>
              <a:defRPr/>
            </a:pPr>
            <a:endParaRPr lang="ja-JP" altLang="en-US"/>
          </a:p>
        </p:txBody>
      </p:sp>
      <p:sp>
        <p:nvSpPr>
          <p:cNvPr id="2052" name="Rectangle 5"/>
          <p:cNvSpPr>
            <a:spLocks noGrp="1" noChangeArrowheads="1"/>
          </p:cNvSpPr>
          <p:nvPr>
            <p:ph type="title"/>
          </p:nvPr>
        </p:nvSpPr>
        <p:spPr bwMode="auto">
          <a:xfrm>
            <a:off x="1611313" y="141288"/>
            <a:ext cx="72818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eaLnBrk="0" fontAlgn="base" hangingPunct="0">
        <a:spcBef>
          <a:spcPct val="0"/>
        </a:spcBef>
        <a:spcAft>
          <a:spcPct val="0"/>
        </a:spcAft>
        <a:defRPr kumimoji="1" sz="3200" b="1">
          <a:solidFill>
            <a:schemeClr val="tx2"/>
          </a:solidFill>
          <a:latin typeface="+mj-lt"/>
          <a:ea typeface="+mj-ea"/>
          <a:cs typeface="+mj-cs"/>
        </a:defRPr>
      </a:lvl1pPr>
      <a:lvl2pPr algn="l" rtl="0" eaLnBrk="0" fontAlgn="base" hangingPunct="0">
        <a:spcBef>
          <a:spcPct val="0"/>
        </a:spcBef>
        <a:spcAft>
          <a:spcPct val="0"/>
        </a:spcAft>
        <a:defRPr kumimoji="1" sz="3200" b="1">
          <a:solidFill>
            <a:schemeClr val="tx2"/>
          </a:solidFill>
          <a:latin typeface="メイリオ" pitchFamily="50" charset="-128"/>
          <a:ea typeface="ＭＳ Ｐゴシック" pitchFamily="50" charset="-128"/>
        </a:defRPr>
      </a:lvl2pPr>
      <a:lvl3pPr algn="l" rtl="0" eaLnBrk="0" fontAlgn="base" hangingPunct="0">
        <a:spcBef>
          <a:spcPct val="0"/>
        </a:spcBef>
        <a:spcAft>
          <a:spcPct val="0"/>
        </a:spcAft>
        <a:defRPr kumimoji="1" sz="3200" b="1">
          <a:solidFill>
            <a:schemeClr val="tx2"/>
          </a:solidFill>
          <a:latin typeface="メイリオ" pitchFamily="50" charset="-128"/>
          <a:ea typeface="ＭＳ Ｐゴシック" pitchFamily="50" charset="-128"/>
        </a:defRPr>
      </a:lvl3pPr>
      <a:lvl4pPr algn="l" rtl="0" eaLnBrk="0" fontAlgn="base" hangingPunct="0">
        <a:spcBef>
          <a:spcPct val="0"/>
        </a:spcBef>
        <a:spcAft>
          <a:spcPct val="0"/>
        </a:spcAft>
        <a:defRPr kumimoji="1" sz="3200" b="1">
          <a:solidFill>
            <a:schemeClr val="tx2"/>
          </a:solidFill>
          <a:latin typeface="メイリオ" pitchFamily="50" charset="-128"/>
          <a:ea typeface="ＭＳ Ｐゴシック" pitchFamily="50" charset="-128"/>
        </a:defRPr>
      </a:lvl4pPr>
      <a:lvl5pPr algn="l" rtl="0" eaLnBrk="0" fontAlgn="base" hangingPunct="0">
        <a:spcBef>
          <a:spcPct val="0"/>
        </a:spcBef>
        <a:spcAft>
          <a:spcPct val="0"/>
        </a:spcAft>
        <a:defRPr kumimoji="1" sz="3200" b="1">
          <a:solidFill>
            <a:schemeClr val="tx2"/>
          </a:solidFill>
          <a:latin typeface="メイリオ" pitchFamily="50" charset="-128"/>
          <a:ea typeface="ＭＳ Ｐゴシック" pitchFamily="50" charset="-128"/>
        </a:defRPr>
      </a:lvl5pPr>
      <a:lvl6pPr marL="457200" algn="l" rtl="0" fontAlgn="base">
        <a:spcBef>
          <a:spcPct val="0"/>
        </a:spcBef>
        <a:spcAft>
          <a:spcPct val="0"/>
        </a:spcAft>
        <a:defRPr kumimoji="1" sz="3200" b="1">
          <a:solidFill>
            <a:schemeClr val="tx2"/>
          </a:solidFill>
          <a:latin typeface="メイリオ" pitchFamily="50" charset="-128"/>
          <a:ea typeface="ＭＳ Ｐゴシック" pitchFamily="50" charset="-128"/>
        </a:defRPr>
      </a:lvl6pPr>
      <a:lvl7pPr marL="914400" algn="l" rtl="0" fontAlgn="base">
        <a:spcBef>
          <a:spcPct val="0"/>
        </a:spcBef>
        <a:spcAft>
          <a:spcPct val="0"/>
        </a:spcAft>
        <a:defRPr kumimoji="1" sz="3200" b="1">
          <a:solidFill>
            <a:schemeClr val="tx2"/>
          </a:solidFill>
          <a:latin typeface="メイリオ" pitchFamily="50" charset="-128"/>
          <a:ea typeface="ＭＳ Ｐゴシック" pitchFamily="50" charset="-128"/>
        </a:defRPr>
      </a:lvl7pPr>
      <a:lvl8pPr marL="1371600" algn="l" rtl="0" fontAlgn="base">
        <a:spcBef>
          <a:spcPct val="0"/>
        </a:spcBef>
        <a:spcAft>
          <a:spcPct val="0"/>
        </a:spcAft>
        <a:defRPr kumimoji="1" sz="3200" b="1">
          <a:solidFill>
            <a:schemeClr val="tx2"/>
          </a:solidFill>
          <a:latin typeface="メイリオ" pitchFamily="50" charset="-128"/>
          <a:ea typeface="ＭＳ Ｐゴシック" pitchFamily="50" charset="-128"/>
        </a:defRPr>
      </a:lvl8pPr>
      <a:lvl9pPr marL="1828800" algn="l" rtl="0" fontAlgn="base">
        <a:spcBef>
          <a:spcPct val="0"/>
        </a:spcBef>
        <a:spcAft>
          <a:spcPct val="0"/>
        </a:spcAft>
        <a:defRPr kumimoji="1" sz="3200" b="1">
          <a:solidFill>
            <a:schemeClr val="tx2"/>
          </a:solidFill>
          <a:latin typeface="メイリオ"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801795" name="Rectangle 3"/>
          <p:cNvSpPr>
            <a:spLocks noChangeArrowheads="1"/>
          </p:cNvSpPr>
          <p:nvPr/>
        </p:nvSpPr>
        <p:spPr bwMode="auto">
          <a:xfrm>
            <a:off x="8588375" y="6524625"/>
            <a:ext cx="503238" cy="244475"/>
          </a:xfrm>
          <a:prstGeom prst="rect">
            <a:avLst/>
          </a:prstGeom>
          <a:noFill/>
          <a:ln w="19050" algn="ctr">
            <a:noFill/>
            <a:miter lim="800000"/>
            <a:headEnd/>
            <a:tailEnd/>
          </a:ln>
          <a:effectLst/>
        </p:spPr>
        <p:txBody>
          <a:bodyPr wrap="none" anchor="ctr">
            <a:spAutoFit/>
          </a:bodyPr>
          <a:lstStyle/>
          <a:p>
            <a:pPr>
              <a:defRPr/>
            </a:pPr>
            <a:fld id="{CF19ECD6-B552-481B-ACF9-5E86052598AF}" type="slidenum">
              <a:rPr lang="en-US" altLang="ja-JP" sz="1000"/>
              <a:pPr>
                <a:defRPr/>
              </a:pPr>
              <a:t>&lt;#&gt;</a:t>
            </a:fld>
            <a:endParaRPr lang="en-US" altLang="ja-JP" sz="1000"/>
          </a:p>
        </p:txBody>
      </p:sp>
      <p:sp>
        <p:nvSpPr>
          <p:cNvPr id="801796" name="Line 4"/>
          <p:cNvSpPr>
            <a:spLocks noChangeShapeType="1"/>
          </p:cNvSpPr>
          <p:nvPr/>
        </p:nvSpPr>
        <p:spPr bwMode="auto">
          <a:xfrm>
            <a:off x="1476375" y="981075"/>
            <a:ext cx="7667625" cy="0"/>
          </a:xfrm>
          <a:prstGeom prst="line">
            <a:avLst/>
          </a:prstGeom>
          <a:noFill/>
          <a:ln w="28575">
            <a:solidFill>
              <a:srgbClr val="FF0000"/>
            </a:solidFill>
            <a:round/>
            <a:headEnd/>
            <a:tailEnd/>
          </a:ln>
          <a:effectLst/>
        </p:spPr>
        <p:txBody>
          <a:bodyPr anchor="ctr">
            <a:spAutoFit/>
          </a:bodyPr>
          <a:lstStyle/>
          <a:p>
            <a:pPr>
              <a:defRPr/>
            </a:pPr>
            <a:endParaRPr lang="ja-JP" altLang="en-US"/>
          </a:p>
        </p:txBody>
      </p:sp>
      <p:sp>
        <p:nvSpPr>
          <p:cNvPr id="3076" name="Rectangle 5"/>
          <p:cNvSpPr>
            <a:spLocks noGrp="1" noChangeArrowheads="1"/>
          </p:cNvSpPr>
          <p:nvPr>
            <p:ph type="title"/>
          </p:nvPr>
        </p:nvSpPr>
        <p:spPr bwMode="auto">
          <a:xfrm>
            <a:off x="1611313" y="141288"/>
            <a:ext cx="72818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pic>
        <p:nvPicPr>
          <p:cNvPr id="3077" name="Picture 6"/>
          <p:cNvPicPr>
            <a:picLocks noChangeAspect="1" noChangeArrowheads="1"/>
          </p:cNvPicPr>
          <p:nvPr userDrawn="1"/>
        </p:nvPicPr>
        <p:blipFill>
          <a:blip r:embed="rId13" cstate="print"/>
          <a:srcRect/>
          <a:stretch>
            <a:fillRect/>
          </a:stretch>
        </p:blipFill>
        <p:spPr bwMode="auto">
          <a:xfrm>
            <a:off x="396875" y="214313"/>
            <a:ext cx="1079500" cy="850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kumimoji="1" sz="3200" b="1">
          <a:solidFill>
            <a:schemeClr val="tx2"/>
          </a:solidFill>
          <a:latin typeface="+mj-lt"/>
          <a:ea typeface="+mj-ea"/>
          <a:cs typeface="+mj-cs"/>
        </a:defRPr>
      </a:lvl1pPr>
      <a:lvl2pPr algn="l" rtl="0" eaLnBrk="0" fontAlgn="base" hangingPunct="0">
        <a:spcBef>
          <a:spcPct val="0"/>
        </a:spcBef>
        <a:spcAft>
          <a:spcPct val="0"/>
        </a:spcAft>
        <a:defRPr kumimoji="1" sz="3200" b="1">
          <a:solidFill>
            <a:schemeClr val="tx2"/>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3200" b="1">
          <a:solidFill>
            <a:schemeClr val="tx2"/>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3200" b="1">
          <a:solidFill>
            <a:schemeClr val="tx2"/>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3200" b="1">
          <a:solidFill>
            <a:schemeClr val="tx2"/>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3200" b="1">
          <a:solidFill>
            <a:schemeClr val="tx2"/>
          </a:solidFill>
          <a:latin typeface="メイリオ" pitchFamily="50" charset="-128"/>
          <a:ea typeface="メイリオ" pitchFamily="50" charset="-128"/>
          <a:cs typeface="メイリオ" pitchFamily="50" charset="-128"/>
        </a:defRPr>
      </a:lvl6pPr>
      <a:lvl7pPr marL="914400" algn="l" rtl="0" fontAlgn="base">
        <a:spcBef>
          <a:spcPct val="0"/>
        </a:spcBef>
        <a:spcAft>
          <a:spcPct val="0"/>
        </a:spcAft>
        <a:defRPr kumimoji="1" sz="3200" b="1">
          <a:solidFill>
            <a:schemeClr val="tx2"/>
          </a:solidFill>
          <a:latin typeface="メイリオ" pitchFamily="50" charset="-128"/>
          <a:ea typeface="メイリオ" pitchFamily="50" charset="-128"/>
          <a:cs typeface="メイリオ" pitchFamily="50" charset="-128"/>
        </a:defRPr>
      </a:lvl7pPr>
      <a:lvl8pPr marL="1371600" algn="l" rtl="0" fontAlgn="base">
        <a:spcBef>
          <a:spcPct val="0"/>
        </a:spcBef>
        <a:spcAft>
          <a:spcPct val="0"/>
        </a:spcAft>
        <a:defRPr kumimoji="1" sz="3200" b="1">
          <a:solidFill>
            <a:schemeClr val="tx2"/>
          </a:solidFill>
          <a:latin typeface="メイリオ" pitchFamily="50" charset="-128"/>
          <a:ea typeface="メイリオ" pitchFamily="50" charset="-128"/>
          <a:cs typeface="メイリオ" pitchFamily="50" charset="-128"/>
        </a:defRPr>
      </a:lvl8pPr>
      <a:lvl9pPr marL="1828800" algn="l" rtl="0" fontAlgn="base">
        <a:spcBef>
          <a:spcPct val="0"/>
        </a:spcBef>
        <a:spcAft>
          <a:spcPct val="0"/>
        </a:spcAft>
        <a:defRPr kumimoji="1" sz="3200" b="1">
          <a:solidFill>
            <a:schemeClr val="tx2"/>
          </a:solidFill>
          <a:latin typeface="メイリオ" pitchFamily="50" charset="-128"/>
          <a:ea typeface="メイリオ" pitchFamily="50" charset="-128"/>
          <a:cs typeface="メイリオ"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wmf"/><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1.pn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3162300" y="2974975"/>
            <a:ext cx="4629150" cy="646113"/>
          </a:xfrm>
          <a:prstGeom prst="rect">
            <a:avLst/>
          </a:prstGeom>
          <a:noFill/>
          <a:ln w="28575" algn="ctr">
            <a:noFill/>
            <a:miter lim="800000"/>
            <a:headEnd/>
            <a:tailEnd/>
          </a:ln>
        </p:spPr>
        <p:txBody>
          <a:bodyPr wrap="none" lIns="83448" tIns="41724" rIns="83448" bIns="41724">
            <a:spAutoFit/>
          </a:bodyPr>
          <a:lstStyle/>
          <a:p>
            <a:pPr defTabSz="835025" eaLnBrk="1" hangingPunct="1">
              <a:spcBef>
                <a:spcPct val="0"/>
              </a:spcBef>
            </a:pPr>
            <a:r>
              <a:rPr lang="en-US" altLang="ja-JP" sz="3700">
                <a:solidFill>
                  <a:srgbClr val="FF0000"/>
                </a:solidFill>
              </a:rPr>
              <a:t>FREESPOT</a:t>
            </a:r>
            <a:r>
              <a:rPr lang="ja-JP" altLang="en-US" sz="3700">
                <a:solidFill>
                  <a:srgbClr val="FF0000"/>
                </a:solidFill>
              </a:rPr>
              <a:t>のご紹介</a:t>
            </a:r>
          </a:p>
        </p:txBody>
      </p:sp>
      <p:sp>
        <p:nvSpPr>
          <p:cNvPr id="4099" name="Text Box 4"/>
          <p:cNvSpPr txBox="1">
            <a:spLocks noChangeArrowheads="1"/>
          </p:cNvSpPr>
          <p:nvPr/>
        </p:nvSpPr>
        <p:spPr bwMode="auto">
          <a:xfrm>
            <a:off x="6040438" y="5495925"/>
            <a:ext cx="2708275" cy="692150"/>
          </a:xfrm>
          <a:prstGeom prst="rect">
            <a:avLst/>
          </a:prstGeom>
          <a:noFill/>
          <a:ln w="28575" algn="ctr">
            <a:noFill/>
            <a:miter lim="800000"/>
            <a:headEnd/>
            <a:tailEnd/>
          </a:ln>
        </p:spPr>
        <p:txBody>
          <a:bodyPr wrap="none" lIns="83448" tIns="41724" rIns="83448" bIns="41724">
            <a:spAutoFit/>
          </a:bodyPr>
          <a:lstStyle/>
          <a:p>
            <a:pPr algn="l" defTabSz="835025" eaLnBrk="1" hangingPunct="1">
              <a:spcBef>
                <a:spcPct val="0"/>
              </a:spcBef>
            </a:pPr>
            <a:r>
              <a:rPr lang="en-US" altLang="ja-JP" sz="2000" b="0"/>
              <a:t>FREESPOT</a:t>
            </a:r>
            <a:r>
              <a:rPr lang="ja-JP" altLang="en-US" sz="2000" b="0"/>
              <a:t>協議会</a:t>
            </a:r>
          </a:p>
          <a:p>
            <a:pPr algn="l" defTabSz="835025" eaLnBrk="1" hangingPunct="1">
              <a:spcBef>
                <a:spcPct val="0"/>
              </a:spcBef>
            </a:pPr>
            <a:r>
              <a:rPr lang="ja-JP" altLang="en-US" sz="2000" b="0"/>
              <a:t>株式会社バッファロー</a:t>
            </a:r>
          </a:p>
        </p:txBody>
      </p:sp>
      <p:sp>
        <p:nvSpPr>
          <p:cNvPr id="4100" name="Line 5"/>
          <p:cNvSpPr>
            <a:spLocks noChangeShapeType="1"/>
          </p:cNvSpPr>
          <p:nvPr/>
        </p:nvSpPr>
        <p:spPr bwMode="auto">
          <a:xfrm>
            <a:off x="3233738" y="3573463"/>
            <a:ext cx="5910262" cy="0"/>
          </a:xfrm>
          <a:prstGeom prst="line">
            <a:avLst/>
          </a:prstGeom>
          <a:noFill/>
          <a:ln w="28575">
            <a:solidFill>
              <a:srgbClr val="FF0000"/>
            </a:solidFill>
            <a:round/>
            <a:headEnd/>
            <a:tailEnd/>
          </a:ln>
        </p:spPr>
        <p:txBody>
          <a:bodyPr anchor="ctr">
            <a:spAutoFit/>
          </a:bodyPr>
          <a:lstStyle/>
          <a:p>
            <a:endParaRPr lang="ja-JP" altLang="en-US"/>
          </a:p>
        </p:txBody>
      </p:sp>
      <p:sp>
        <p:nvSpPr>
          <p:cNvPr id="4101" name="Text Box 6"/>
          <p:cNvSpPr txBox="1">
            <a:spLocks noChangeArrowheads="1"/>
          </p:cNvSpPr>
          <p:nvPr/>
        </p:nvSpPr>
        <p:spPr bwMode="auto">
          <a:xfrm>
            <a:off x="3195638" y="2632075"/>
            <a:ext cx="3833812" cy="341313"/>
          </a:xfrm>
          <a:prstGeom prst="rect">
            <a:avLst/>
          </a:prstGeom>
          <a:noFill/>
          <a:ln w="28575" algn="ctr">
            <a:noFill/>
            <a:miter lim="800000"/>
            <a:headEnd/>
            <a:tailEnd/>
          </a:ln>
        </p:spPr>
        <p:txBody>
          <a:bodyPr wrap="none" lIns="83448" tIns="41724" rIns="83448" bIns="41724">
            <a:spAutoFit/>
          </a:bodyPr>
          <a:lstStyle/>
          <a:p>
            <a:pPr defTabSz="835025" eaLnBrk="1" hangingPunct="1">
              <a:spcBef>
                <a:spcPct val="0"/>
              </a:spcBef>
            </a:pPr>
            <a:r>
              <a:rPr lang="ja-JP" altLang="en-US" sz="1700" b="0"/>
              <a:t>無線</a:t>
            </a:r>
            <a:r>
              <a:rPr lang="en-US" altLang="ja-JP" sz="1700" b="0"/>
              <a:t>LAN</a:t>
            </a:r>
            <a:r>
              <a:rPr lang="ja-JP" altLang="en-US" sz="1700" b="0"/>
              <a:t>でどこでもインターネット！</a:t>
            </a:r>
          </a:p>
        </p:txBody>
      </p:sp>
      <p:sp>
        <p:nvSpPr>
          <p:cNvPr id="4102" name="Text Box 8"/>
          <p:cNvSpPr txBox="1">
            <a:spLocks noChangeArrowheads="1"/>
          </p:cNvSpPr>
          <p:nvPr/>
        </p:nvSpPr>
        <p:spPr bwMode="auto">
          <a:xfrm>
            <a:off x="6030598" y="4856163"/>
            <a:ext cx="2165978" cy="400110"/>
          </a:xfrm>
          <a:prstGeom prst="rect">
            <a:avLst/>
          </a:prstGeom>
          <a:noFill/>
          <a:ln w="19050" algn="ctr">
            <a:noFill/>
            <a:miter lim="800000"/>
            <a:headEnd/>
            <a:tailEnd/>
          </a:ln>
        </p:spPr>
        <p:txBody>
          <a:bodyPr wrap="none">
            <a:spAutoFit/>
          </a:bodyPr>
          <a:lstStyle/>
          <a:p>
            <a:r>
              <a:rPr lang="en-US" altLang="ja-JP" sz="2000" dirty="0" smtClean="0"/>
              <a:t>2014</a:t>
            </a:r>
            <a:r>
              <a:rPr lang="ja-JP" altLang="en-US" sz="2000" dirty="0" smtClean="0"/>
              <a:t>年</a:t>
            </a:r>
            <a:r>
              <a:rPr lang="en-US" altLang="ja-JP" sz="2000" dirty="0" smtClean="0"/>
              <a:t>2</a:t>
            </a:r>
            <a:r>
              <a:rPr lang="ja-JP" altLang="en-US" sz="2000" dirty="0" smtClean="0"/>
              <a:t>月</a:t>
            </a:r>
            <a:r>
              <a:rPr lang="en-US" altLang="ja-JP" sz="2000" dirty="0" smtClean="0"/>
              <a:t>19</a:t>
            </a:r>
            <a:r>
              <a:rPr lang="ja-JP" altLang="en-US" sz="2000" dirty="0" smtClean="0"/>
              <a:t>日</a:t>
            </a:r>
            <a:endParaRPr lang="ja-JP" altLang="en-US" sz="2000" dirty="0"/>
          </a:p>
        </p:txBody>
      </p:sp>
      <p:pic>
        <p:nvPicPr>
          <p:cNvPr id="4103" name="Picture 12"/>
          <p:cNvPicPr>
            <a:picLocks noChangeAspect="1" noChangeArrowheads="1"/>
          </p:cNvPicPr>
          <p:nvPr/>
        </p:nvPicPr>
        <p:blipFill>
          <a:blip r:embed="rId3" cstate="print"/>
          <a:srcRect/>
          <a:stretch>
            <a:fillRect/>
          </a:stretch>
        </p:blipFill>
        <p:spPr bwMode="auto">
          <a:xfrm>
            <a:off x="1309688" y="2362200"/>
            <a:ext cx="1639887" cy="1392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noFill/>
        </p:spPr>
        <p:txBody>
          <a:bodyPr/>
          <a:lstStyle/>
          <a:p>
            <a:pPr eaLnBrk="1" hangingPunct="1"/>
            <a:r>
              <a:rPr lang="en-US" altLang="ja-JP" smtClean="0"/>
              <a:t>FREESPOT</a:t>
            </a:r>
            <a:r>
              <a:rPr lang="ja-JP" altLang="en-US" smtClean="0"/>
              <a:t>の導入・活用事例②</a:t>
            </a:r>
          </a:p>
        </p:txBody>
      </p:sp>
      <p:pic>
        <p:nvPicPr>
          <p:cNvPr id="13315" name="Picture 12"/>
          <p:cNvPicPr>
            <a:picLocks noChangeAspect="1" noChangeArrowheads="1"/>
          </p:cNvPicPr>
          <p:nvPr/>
        </p:nvPicPr>
        <p:blipFill>
          <a:blip r:embed="rId3" cstate="print"/>
          <a:srcRect/>
          <a:stretch>
            <a:fillRect/>
          </a:stretch>
        </p:blipFill>
        <p:spPr bwMode="auto">
          <a:xfrm>
            <a:off x="6300788" y="3213100"/>
            <a:ext cx="2303462" cy="3252788"/>
          </a:xfrm>
          <a:prstGeom prst="rect">
            <a:avLst/>
          </a:prstGeom>
          <a:noFill/>
          <a:ln w="9525">
            <a:noFill/>
            <a:miter lim="800000"/>
            <a:headEnd/>
            <a:tailEnd/>
          </a:ln>
        </p:spPr>
      </p:pic>
      <p:sp>
        <p:nvSpPr>
          <p:cNvPr id="13316" name="Rectangle 14"/>
          <p:cNvSpPr>
            <a:spLocks noChangeArrowheads="1"/>
          </p:cNvSpPr>
          <p:nvPr/>
        </p:nvSpPr>
        <p:spPr bwMode="auto">
          <a:xfrm>
            <a:off x="250825" y="3141663"/>
            <a:ext cx="8424863" cy="3600450"/>
          </a:xfrm>
          <a:prstGeom prst="rect">
            <a:avLst/>
          </a:prstGeom>
          <a:noFill/>
          <a:ln w="9525" algn="ctr">
            <a:solidFill>
              <a:srgbClr val="969696"/>
            </a:solidFill>
            <a:miter lim="800000"/>
            <a:headEnd/>
            <a:tailEnd/>
          </a:ln>
        </p:spPr>
        <p:txBody>
          <a:bodyPr anchor="ctr"/>
          <a:lstStyle/>
          <a:p>
            <a:endParaRPr lang="ja-JP" altLang="en-US"/>
          </a:p>
        </p:txBody>
      </p:sp>
      <p:pic>
        <p:nvPicPr>
          <p:cNvPr id="13317" name="Picture 15"/>
          <p:cNvPicPr>
            <a:picLocks noChangeAspect="1" noChangeArrowheads="1"/>
          </p:cNvPicPr>
          <p:nvPr/>
        </p:nvPicPr>
        <p:blipFill>
          <a:blip r:embed="rId4" cstate="print"/>
          <a:srcRect/>
          <a:stretch>
            <a:fillRect/>
          </a:stretch>
        </p:blipFill>
        <p:spPr bwMode="auto">
          <a:xfrm>
            <a:off x="2700338" y="3213100"/>
            <a:ext cx="3443287" cy="3194050"/>
          </a:xfrm>
          <a:prstGeom prst="rect">
            <a:avLst/>
          </a:prstGeom>
          <a:noFill/>
          <a:ln w="9525">
            <a:solidFill>
              <a:srgbClr val="C0C0C0"/>
            </a:solidFill>
            <a:miter lim="800000"/>
            <a:headEnd/>
            <a:tailEnd/>
          </a:ln>
        </p:spPr>
      </p:pic>
      <p:sp>
        <p:nvSpPr>
          <p:cNvPr id="13318" name="Text Box 16"/>
          <p:cNvSpPr txBox="1">
            <a:spLocks noChangeArrowheads="1"/>
          </p:cNvSpPr>
          <p:nvPr/>
        </p:nvSpPr>
        <p:spPr bwMode="auto">
          <a:xfrm>
            <a:off x="395288" y="3213100"/>
            <a:ext cx="2592387" cy="609600"/>
          </a:xfrm>
          <a:prstGeom prst="rect">
            <a:avLst/>
          </a:prstGeom>
          <a:noFill/>
          <a:ln w="38100">
            <a:noFill/>
            <a:miter lim="800000"/>
            <a:headEnd/>
            <a:tailEnd/>
          </a:ln>
        </p:spPr>
        <p:txBody>
          <a:bodyPr anchor="ctr">
            <a:spAutoFit/>
          </a:bodyPr>
          <a:lstStyle/>
          <a:p>
            <a:pPr algn="l"/>
            <a:r>
              <a:rPr lang="ja-JP" altLang="en-US" sz="1700"/>
              <a:t>新潟県・弥彦村　</a:t>
            </a:r>
            <a:br>
              <a:rPr lang="ja-JP" altLang="en-US" sz="1700"/>
            </a:br>
            <a:r>
              <a:rPr lang="ja-JP" altLang="en-US" sz="1700"/>
              <a:t>観光協会 様</a:t>
            </a:r>
          </a:p>
        </p:txBody>
      </p:sp>
      <p:sp>
        <p:nvSpPr>
          <p:cNvPr id="13319" name="Text Box 17"/>
          <p:cNvSpPr txBox="1">
            <a:spLocks noChangeArrowheads="1"/>
          </p:cNvSpPr>
          <p:nvPr/>
        </p:nvSpPr>
        <p:spPr bwMode="auto">
          <a:xfrm>
            <a:off x="3060700" y="6454775"/>
            <a:ext cx="2808288" cy="274638"/>
          </a:xfrm>
          <a:prstGeom prst="rect">
            <a:avLst/>
          </a:prstGeom>
          <a:noFill/>
          <a:ln w="19050" algn="ctr">
            <a:noFill/>
            <a:miter lim="800000"/>
            <a:headEnd/>
            <a:tailEnd/>
          </a:ln>
        </p:spPr>
        <p:txBody>
          <a:bodyPr>
            <a:spAutoFit/>
          </a:bodyPr>
          <a:lstStyle/>
          <a:p>
            <a:r>
              <a:rPr lang="en-US" altLang="ja-JP" b="0"/>
              <a:t>freespot.com </a:t>
            </a:r>
            <a:r>
              <a:rPr lang="ja-JP" altLang="en-US" b="0"/>
              <a:t>導入事例</a:t>
            </a:r>
          </a:p>
        </p:txBody>
      </p:sp>
      <p:sp>
        <p:nvSpPr>
          <p:cNvPr id="13320" name="Text Box 19"/>
          <p:cNvSpPr txBox="1">
            <a:spLocks noChangeArrowheads="1"/>
          </p:cNvSpPr>
          <p:nvPr/>
        </p:nvSpPr>
        <p:spPr bwMode="auto">
          <a:xfrm>
            <a:off x="6804025" y="6453188"/>
            <a:ext cx="1152525" cy="274637"/>
          </a:xfrm>
          <a:prstGeom prst="rect">
            <a:avLst/>
          </a:prstGeom>
          <a:noFill/>
          <a:ln w="19050" algn="ctr">
            <a:noFill/>
            <a:miter lim="800000"/>
            <a:headEnd/>
            <a:tailEnd/>
          </a:ln>
        </p:spPr>
        <p:txBody>
          <a:bodyPr>
            <a:spAutoFit/>
          </a:bodyPr>
          <a:lstStyle/>
          <a:p>
            <a:r>
              <a:rPr lang="ja-JP" altLang="en-US" b="0"/>
              <a:t>新聞記事</a:t>
            </a:r>
          </a:p>
        </p:txBody>
      </p:sp>
      <p:pic>
        <p:nvPicPr>
          <p:cNvPr id="13321" name="Picture 20"/>
          <p:cNvPicPr>
            <a:picLocks noChangeAspect="1" noChangeArrowheads="1"/>
          </p:cNvPicPr>
          <p:nvPr/>
        </p:nvPicPr>
        <p:blipFill>
          <a:blip r:embed="rId5" cstate="print"/>
          <a:srcRect/>
          <a:stretch>
            <a:fillRect/>
          </a:stretch>
        </p:blipFill>
        <p:spPr bwMode="auto">
          <a:xfrm>
            <a:off x="539750" y="4941888"/>
            <a:ext cx="1841500" cy="1436687"/>
          </a:xfrm>
          <a:prstGeom prst="rect">
            <a:avLst/>
          </a:prstGeom>
          <a:noFill/>
          <a:ln w="9525" algn="ctr">
            <a:solidFill>
              <a:srgbClr val="969696"/>
            </a:solidFill>
            <a:miter lim="800000"/>
            <a:headEnd/>
            <a:tailEnd/>
          </a:ln>
        </p:spPr>
      </p:pic>
      <p:sp>
        <p:nvSpPr>
          <p:cNvPr id="13322" name="Text Box 21"/>
          <p:cNvSpPr txBox="1">
            <a:spLocks noChangeArrowheads="1"/>
          </p:cNvSpPr>
          <p:nvPr/>
        </p:nvSpPr>
        <p:spPr bwMode="auto">
          <a:xfrm>
            <a:off x="468313" y="3786188"/>
            <a:ext cx="2160587" cy="1155700"/>
          </a:xfrm>
          <a:prstGeom prst="rect">
            <a:avLst/>
          </a:prstGeom>
          <a:noFill/>
          <a:ln w="9525" algn="ctr">
            <a:noFill/>
            <a:miter lim="800000"/>
            <a:headEnd/>
            <a:tailEnd/>
          </a:ln>
        </p:spPr>
        <p:txBody>
          <a:bodyPr>
            <a:spAutoFit/>
          </a:bodyPr>
          <a:lstStyle/>
          <a:p>
            <a:pPr algn="l">
              <a:spcBef>
                <a:spcPct val="0"/>
              </a:spcBef>
            </a:pPr>
            <a:r>
              <a:rPr lang="ja-JP" altLang="en-US" sz="1400" b="0"/>
              <a:t>村内</a:t>
            </a:r>
            <a:r>
              <a:rPr lang="en-US" altLang="ja-JP" sz="1400" b="0"/>
              <a:t>70</a:t>
            </a:r>
            <a:r>
              <a:rPr lang="ja-JP" altLang="en-US" sz="1400" b="0"/>
              <a:t>ケ所以上で</a:t>
            </a:r>
            <a:br>
              <a:rPr lang="ja-JP" altLang="en-US" sz="1400" b="0"/>
            </a:br>
            <a:r>
              <a:rPr lang="en-US" altLang="ja-JP" sz="1400" b="0"/>
              <a:t>FREESPOT</a:t>
            </a:r>
            <a:r>
              <a:rPr lang="ja-JP" altLang="en-US" sz="1400" b="0"/>
              <a:t>を導入。</a:t>
            </a:r>
            <a:br>
              <a:rPr lang="ja-JP" altLang="en-US" sz="1400" b="0"/>
            </a:br>
            <a:r>
              <a:rPr lang="ja-JP" altLang="en-US" sz="1400" b="0"/>
              <a:t>“弥彦村</a:t>
            </a:r>
            <a:r>
              <a:rPr lang="en-US" altLang="ja-JP" sz="1400" b="0"/>
              <a:t>FREESPOT</a:t>
            </a:r>
            <a:r>
              <a:rPr lang="ja-JP" altLang="en-US" sz="1400" b="0"/>
              <a:t>浪漫</a:t>
            </a:r>
            <a:br>
              <a:rPr lang="ja-JP" altLang="en-US" sz="1400" b="0"/>
            </a:br>
            <a:r>
              <a:rPr lang="ja-JP" altLang="en-US" sz="1400" b="0"/>
              <a:t>化計画”サイトで提供</a:t>
            </a:r>
            <a:br>
              <a:rPr lang="ja-JP" altLang="en-US" sz="1400" b="0"/>
            </a:br>
            <a:r>
              <a:rPr lang="ja-JP" altLang="en-US" sz="1400" b="0"/>
              <a:t>エリアを公開中。</a:t>
            </a:r>
          </a:p>
        </p:txBody>
      </p:sp>
      <p:sp>
        <p:nvSpPr>
          <p:cNvPr id="13323" name="Rectangle 22"/>
          <p:cNvSpPr>
            <a:spLocks noChangeArrowheads="1"/>
          </p:cNvSpPr>
          <p:nvPr/>
        </p:nvSpPr>
        <p:spPr bwMode="auto">
          <a:xfrm>
            <a:off x="252413" y="6454775"/>
            <a:ext cx="2374900" cy="274638"/>
          </a:xfrm>
          <a:prstGeom prst="rect">
            <a:avLst/>
          </a:prstGeom>
          <a:noFill/>
          <a:ln w="19050" algn="ctr">
            <a:noFill/>
            <a:miter lim="800000"/>
            <a:headEnd/>
            <a:tailEnd/>
          </a:ln>
        </p:spPr>
        <p:txBody>
          <a:bodyPr>
            <a:spAutoFit/>
          </a:bodyPr>
          <a:lstStyle/>
          <a:p>
            <a:r>
              <a:rPr lang="ja-JP" altLang="en-US" b="0"/>
              <a:t>弥彦村</a:t>
            </a:r>
            <a:r>
              <a:rPr lang="en-US" altLang="ja-JP" b="0"/>
              <a:t>FREESPOT</a:t>
            </a:r>
            <a:r>
              <a:rPr lang="ja-JP" altLang="en-US" b="0"/>
              <a:t>浪漫化計画</a:t>
            </a:r>
          </a:p>
        </p:txBody>
      </p:sp>
      <p:sp>
        <p:nvSpPr>
          <p:cNvPr id="13324" name="Text Box 14"/>
          <p:cNvSpPr txBox="1">
            <a:spLocks noChangeArrowheads="1"/>
          </p:cNvSpPr>
          <p:nvPr/>
        </p:nvSpPr>
        <p:spPr bwMode="auto">
          <a:xfrm>
            <a:off x="395288" y="1557338"/>
            <a:ext cx="3960812" cy="1235075"/>
          </a:xfrm>
          <a:prstGeom prst="rect">
            <a:avLst/>
          </a:prstGeom>
          <a:noFill/>
          <a:ln w="9525">
            <a:noFill/>
            <a:miter lim="800000"/>
            <a:headEnd/>
            <a:tailEnd/>
          </a:ln>
        </p:spPr>
        <p:txBody>
          <a:bodyPr>
            <a:spAutoFit/>
          </a:bodyPr>
          <a:lstStyle/>
          <a:p>
            <a:pPr algn="l" eaLnBrk="1" hangingPunct="1"/>
            <a:r>
              <a:rPr lang="ja-JP" altLang="en-US" sz="1500" b="0"/>
              <a:t>商店街のアーケードで</a:t>
            </a:r>
            <a:r>
              <a:rPr lang="en-US" altLang="ja-JP" sz="1500" b="0"/>
              <a:t>FREESPOT</a:t>
            </a:r>
            <a:r>
              <a:rPr lang="ja-JP" altLang="en-US" sz="1500" b="0"/>
              <a:t>を大々的に告知。学生が通学経路として商店街を利用する効果も。店舗オーナー様も、仕事で</a:t>
            </a:r>
            <a:r>
              <a:rPr lang="en-US" altLang="ja-JP" sz="1500" b="0"/>
              <a:t>FREESPOT</a:t>
            </a:r>
            <a:r>
              <a:rPr lang="ja-JP" altLang="en-US" sz="1500" b="0"/>
              <a:t>を有効活用。町全体の</a:t>
            </a:r>
            <a:r>
              <a:rPr lang="en-US" altLang="ja-JP" sz="1500" b="0"/>
              <a:t>IT</a:t>
            </a:r>
            <a:r>
              <a:rPr lang="ja-JP" altLang="en-US" sz="1500" b="0"/>
              <a:t>化も合わせて推進されています。</a:t>
            </a:r>
          </a:p>
        </p:txBody>
      </p:sp>
      <p:pic>
        <p:nvPicPr>
          <p:cNvPr id="13325" name="Picture 15"/>
          <p:cNvPicPr>
            <a:picLocks noChangeAspect="1" noChangeArrowheads="1"/>
          </p:cNvPicPr>
          <p:nvPr/>
        </p:nvPicPr>
        <p:blipFill>
          <a:blip r:embed="rId6" cstate="print"/>
          <a:srcRect/>
          <a:stretch>
            <a:fillRect/>
          </a:stretch>
        </p:blipFill>
        <p:spPr bwMode="auto">
          <a:xfrm>
            <a:off x="4859338" y="1125538"/>
            <a:ext cx="1338262" cy="1839912"/>
          </a:xfrm>
          <a:prstGeom prst="rect">
            <a:avLst/>
          </a:prstGeom>
          <a:noFill/>
          <a:ln w="9525">
            <a:solidFill>
              <a:schemeClr val="tx1"/>
            </a:solidFill>
            <a:miter lim="800000"/>
            <a:headEnd/>
            <a:tailEnd/>
          </a:ln>
        </p:spPr>
      </p:pic>
      <p:sp>
        <p:nvSpPr>
          <p:cNvPr id="13326" name="Text Box 16"/>
          <p:cNvSpPr txBox="1">
            <a:spLocks noChangeArrowheads="1"/>
          </p:cNvSpPr>
          <p:nvPr/>
        </p:nvSpPr>
        <p:spPr bwMode="auto">
          <a:xfrm>
            <a:off x="393700" y="1125538"/>
            <a:ext cx="5114925" cy="336550"/>
          </a:xfrm>
          <a:prstGeom prst="rect">
            <a:avLst/>
          </a:prstGeom>
          <a:noFill/>
          <a:ln w="19050" algn="ctr">
            <a:noFill/>
            <a:miter lim="800000"/>
            <a:headEnd/>
            <a:tailEnd/>
          </a:ln>
        </p:spPr>
        <p:txBody>
          <a:bodyPr>
            <a:spAutoFit/>
          </a:bodyPr>
          <a:lstStyle/>
          <a:p>
            <a:pPr algn="l"/>
            <a:r>
              <a:rPr lang="ja-JP" altLang="en-US" sz="1600"/>
              <a:t>天理本通り商店街（奈良県天理市）様</a:t>
            </a:r>
          </a:p>
        </p:txBody>
      </p:sp>
      <p:sp>
        <p:nvSpPr>
          <p:cNvPr id="13327" name="Text Box 19"/>
          <p:cNvSpPr txBox="1">
            <a:spLocks noChangeArrowheads="1"/>
          </p:cNvSpPr>
          <p:nvPr/>
        </p:nvSpPr>
        <p:spPr bwMode="auto">
          <a:xfrm>
            <a:off x="2484438" y="2708275"/>
            <a:ext cx="2374900" cy="290513"/>
          </a:xfrm>
          <a:prstGeom prst="rect">
            <a:avLst/>
          </a:prstGeom>
          <a:noFill/>
          <a:ln w="19050" algn="ctr">
            <a:noFill/>
            <a:miter lim="800000"/>
            <a:headEnd/>
            <a:tailEnd/>
          </a:ln>
        </p:spPr>
        <p:txBody>
          <a:bodyPr>
            <a:spAutoFit/>
          </a:bodyPr>
          <a:lstStyle/>
          <a:p>
            <a:r>
              <a:rPr lang="ja-JP" altLang="en-US" sz="1300"/>
              <a:t>天理本通り商店街アーケード</a:t>
            </a:r>
          </a:p>
        </p:txBody>
      </p:sp>
      <p:pic>
        <p:nvPicPr>
          <p:cNvPr id="13328" name="Picture 21"/>
          <p:cNvPicPr>
            <a:picLocks noChangeAspect="1" noChangeArrowheads="1"/>
          </p:cNvPicPr>
          <p:nvPr/>
        </p:nvPicPr>
        <p:blipFill>
          <a:blip r:embed="rId7" cstate="print"/>
          <a:srcRect/>
          <a:stretch>
            <a:fillRect/>
          </a:stretch>
        </p:blipFill>
        <p:spPr bwMode="auto">
          <a:xfrm>
            <a:off x="6372225" y="1125538"/>
            <a:ext cx="2016125" cy="1825625"/>
          </a:xfrm>
          <a:prstGeom prst="rect">
            <a:avLst/>
          </a:prstGeom>
          <a:noFill/>
          <a:ln w="19050" algn="ctr">
            <a:solidFill>
              <a:schemeClr val="bg2"/>
            </a:solidFill>
            <a:miter lim="800000"/>
            <a:headEnd/>
            <a:tailEnd/>
          </a:ln>
        </p:spPr>
      </p:pic>
      <p:sp>
        <p:nvSpPr>
          <p:cNvPr id="13329" name="Rectangle 23"/>
          <p:cNvSpPr>
            <a:spLocks noChangeArrowheads="1"/>
          </p:cNvSpPr>
          <p:nvPr/>
        </p:nvSpPr>
        <p:spPr bwMode="auto">
          <a:xfrm>
            <a:off x="250825" y="1052513"/>
            <a:ext cx="8424863" cy="2016125"/>
          </a:xfrm>
          <a:prstGeom prst="rect">
            <a:avLst/>
          </a:prstGeom>
          <a:noFill/>
          <a:ln w="9525" algn="ctr">
            <a:solidFill>
              <a:srgbClr val="969696"/>
            </a:solidFill>
            <a:miter lim="800000"/>
            <a:headEnd/>
            <a:tailEnd/>
          </a:ln>
        </p:spPr>
        <p:txBody>
          <a:bodyPr anchor="ctr"/>
          <a:lstStyle/>
          <a:p>
            <a:endParaRPr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ja-JP" smtClean="0"/>
              <a:t>FREESPOT</a:t>
            </a:r>
            <a:r>
              <a:rPr lang="ja-JP" altLang="en-US" smtClean="0"/>
              <a:t>の存在意義</a:t>
            </a:r>
          </a:p>
        </p:txBody>
      </p:sp>
      <p:sp>
        <p:nvSpPr>
          <p:cNvPr id="14339" name="Text Box 4"/>
          <p:cNvSpPr txBox="1">
            <a:spLocks noChangeArrowheads="1"/>
          </p:cNvSpPr>
          <p:nvPr/>
        </p:nvSpPr>
        <p:spPr bwMode="auto">
          <a:xfrm>
            <a:off x="336550" y="1176338"/>
            <a:ext cx="8639175" cy="366712"/>
          </a:xfrm>
          <a:prstGeom prst="rect">
            <a:avLst/>
          </a:prstGeom>
          <a:noFill/>
          <a:ln w="19050" algn="ctr">
            <a:noFill/>
            <a:miter lim="800000"/>
            <a:headEnd/>
            <a:tailEnd/>
          </a:ln>
        </p:spPr>
        <p:txBody>
          <a:bodyPr wrap="none">
            <a:spAutoFit/>
          </a:bodyPr>
          <a:lstStyle/>
          <a:p>
            <a:r>
              <a:rPr lang="en-US" altLang="ja-JP" sz="1800"/>
              <a:t>FREESPOT</a:t>
            </a:r>
            <a:r>
              <a:rPr lang="ja-JP" altLang="en-US" sz="1800"/>
              <a:t>設置・導入オーナー様にお伺いした「</a:t>
            </a:r>
            <a:r>
              <a:rPr lang="en-US" altLang="ja-JP" sz="1800"/>
              <a:t>FREESPOT</a:t>
            </a:r>
            <a:r>
              <a:rPr lang="ja-JP" altLang="en-US" sz="1800"/>
              <a:t>設置を選んだ理由」</a:t>
            </a:r>
          </a:p>
        </p:txBody>
      </p:sp>
      <p:sp>
        <p:nvSpPr>
          <p:cNvPr id="14340" name="Text Box 5"/>
          <p:cNvSpPr txBox="1">
            <a:spLocks noChangeArrowheads="1"/>
          </p:cNvSpPr>
          <p:nvPr/>
        </p:nvSpPr>
        <p:spPr bwMode="auto">
          <a:xfrm>
            <a:off x="571500" y="1628775"/>
            <a:ext cx="7078663" cy="366713"/>
          </a:xfrm>
          <a:prstGeom prst="rect">
            <a:avLst/>
          </a:prstGeom>
          <a:noFill/>
          <a:ln w="19050" algn="ctr">
            <a:noFill/>
            <a:miter lim="800000"/>
            <a:headEnd/>
            <a:tailEnd/>
          </a:ln>
        </p:spPr>
        <p:txBody>
          <a:bodyPr wrap="none">
            <a:spAutoFit/>
          </a:bodyPr>
          <a:lstStyle/>
          <a:p>
            <a:r>
              <a:rPr lang="ja-JP" altLang="en-US" sz="1800"/>
              <a:t>１．利用者にとって完全無料の公衆無線</a:t>
            </a:r>
            <a:r>
              <a:rPr lang="en-US" altLang="ja-JP" sz="1800"/>
              <a:t>LAN</a:t>
            </a:r>
            <a:r>
              <a:rPr lang="ja-JP" altLang="en-US" sz="1800"/>
              <a:t>サービスを提供できる</a:t>
            </a:r>
          </a:p>
        </p:txBody>
      </p:sp>
      <p:sp>
        <p:nvSpPr>
          <p:cNvPr id="14341" name="Rectangle 6"/>
          <p:cNvSpPr>
            <a:spLocks noChangeArrowheads="1"/>
          </p:cNvSpPr>
          <p:nvPr/>
        </p:nvSpPr>
        <p:spPr bwMode="auto">
          <a:xfrm>
            <a:off x="1025525" y="2063750"/>
            <a:ext cx="7459663" cy="488950"/>
          </a:xfrm>
          <a:prstGeom prst="rect">
            <a:avLst/>
          </a:prstGeom>
          <a:noFill/>
          <a:ln w="19050" algn="ctr">
            <a:noFill/>
            <a:miter lim="800000"/>
            <a:headEnd/>
            <a:tailEnd/>
          </a:ln>
        </p:spPr>
        <p:txBody>
          <a:bodyPr wrap="none">
            <a:spAutoFit/>
          </a:bodyPr>
          <a:lstStyle/>
          <a:p>
            <a:pPr algn="l"/>
            <a:r>
              <a:rPr lang="ja-JP" altLang="en-US" sz="1300" b="0"/>
              <a:t>利用者が「</a:t>
            </a:r>
            <a:r>
              <a:rPr lang="en-US" altLang="ja-JP" sz="1300" b="0"/>
              <a:t>WiFi</a:t>
            </a:r>
            <a:r>
              <a:rPr lang="ja-JP" altLang="en-US" sz="1300" b="0"/>
              <a:t>でつなげられる端末」さえ持っていれば、基本的に誰でも利用することができる。</a:t>
            </a:r>
            <a:br>
              <a:rPr lang="ja-JP" altLang="en-US" sz="1300" b="0"/>
            </a:br>
            <a:r>
              <a:rPr lang="ja-JP" altLang="en-US" sz="1300" b="0"/>
              <a:t>それにより、例えば海外からの観光客でも利用いただけるサービスとして提供できる。</a:t>
            </a:r>
          </a:p>
        </p:txBody>
      </p:sp>
      <p:sp>
        <p:nvSpPr>
          <p:cNvPr id="14342" name="Rectangle 7"/>
          <p:cNvSpPr>
            <a:spLocks noChangeArrowheads="1"/>
          </p:cNvSpPr>
          <p:nvPr/>
        </p:nvSpPr>
        <p:spPr bwMode="auto">
          <a:xfrm>
            <a:off x="954088" y="2552700"/>
            <a:ext cx="6051550" cy="304800"/>
          </a:xfrm>
          <a:prstGeom prst="rect">
            <a:avLst/>
          </a:prstGeom>
          <a:noFill/>
          <a:ln w="19050" algn="ctr">
            <a:noFill/>
            <a:miter lim="800000"/>
            <a:headEnd/>
            <a:tailEnd/>
          </a:ln>
        </p:spPr>
        <p:txBody>
          <a:bodyPr wrap="none">
            <a:spAutoFit/>
          </a:bodyPr>
          <a:lstStyle/>
          <a:p>
            <a:r>
              <a:rPr lang="en-US" altLang="ja-JP" sz="1400">
                <a:solidFill>
                  <a:srgbClr val="A50021"/>
                </a:solidFill>
              </a:rPr>
              <a:t>⇒</a:t>
            </a:r>
            <a:r>
              <a:rPr lang="ja-JP" altLang="en-US" sz="1400">
                <a:solidFill>
                  <a:srgbClr val="A50021"/>
                </a:solidFill>
              </a:rPr>
              <a:t>　外国人観光客の受けいれ整備の一端を担うことが期待されています。</a:t>
            </a:r>
          </a:p>
        </p:txBody>
      </p:sp>
      <p:sp>
        <p:nvSpPr>
          <p:cNvPr id="14343" name="Text Box 8"/>
          <p:cNvSpPr txBox="1">
            <a:spLocks noChangeArrowheads="1"/>
          </p:cNvSpPr>
          <p:nvPr/>
        </p:nvSpPr>
        <p:spPr bwMode="auto">
          <a:xfrm>
            <a:off x="571500" y="2936875"/>
            <a:ext cx="6621463" cy="366713"/>
          </a:xfrm>
          <a:prstGeom prst="rect">
            <a:avLst/>
          </a:prstGeom>
          <a:noFill/>
          <a:ln w="19050" algn="ctr">
            <a:noFill/>
            <a:miter lim="800000"/>
            <a:headEnd/>
            <a:tailEnd/>
          </a:ln>
        </p:spPr>
        <p:txBody>
          <a:bodyPr wrap="none">
            <a:spAutoFit/>
          </a:bodyPr>
          <a:lstStyle/>
          <a:p>
            <a:pPr algn="l"/>
            <a:r>
              <a:rPr lang="ja-JP" altLang="en-US" sz="1800"/>
              <a:t>２．設置・導入オーナー主体で無線</a:t>
            </a:r>
            <a:r>
              <a:rPr lang="en-US" altLang="ja-JP" sz="1800"/>
              <a:t>LAN</a:t>
            </a:r>
            <a:r>
              <a:rPr lang="ja-JP" altLang="en-US" sz="1800"/>
              <a:t>サービスが提供できる</a:t>
            </a:r>
          </a:p>
        </p:txBody>
      </p:sp>
      <p:sp>
        <p:nvSpPr>
          <p:cNvPr id="14344" name="Rectangle 9"/>
          <p:cNvSpPr>
            <a:spLocks noChangeArrowheads="1"/>
          </p:cNvSpPr>
          <p:nvPr/>
        </p:nvSpPr>
        <p:spPr bwMode="auto">
          <a:xfrm>
            <a:off x="1012825" y="3332163"/>
            <a:ext cx="7613650" cy="687387"/>
          </a:xfrm>
          <a:prstGeom prst="rect">
            <a:avLst/>
          </a:prstGeom>
          <a:noFill/>
          <a:ln w="19050" algn="ctr">
            <a:noFill/>
            <a:miter lim="800000"/>
            <a:headEnd/>
            <a:tailEnd/>
          </a:ln>
        </p:spPr>
        <p:txBody>
          <a:bodyPr wrap="none">
            <a:spAutoFit/>
          </a:bodyPr>
          <a:lstStyle/>
          <a:p>
            <a:pPr algn="l"/>
            <a:r>
              <a:rPr lang="ja-JP" altLang="en-US" sz="1300" b="0"/>
              <a:t>店舗やエリアの付加価値向上、お客様の店舗内体験の向上を目的に、簡単に導入ができるサービス。</a:t>
            </a:r>
            <a:br>
              <a:rPr lang="ja-JP" altLang="en-US" sz="1300" b="0"/>
            </a:br>
            <a:r>
              <a:rPr lang="ja-JP" altLang="en-US" sz="1300" b="0"/>
              <a:t>エリア展開では、店舗や団体が協力しあって、導入いただく事例が増加しています。</a:t>
            </a:r>
            <a:br>
              <a:rPr lang="ja-JP" altLang="en-US" sz="1300" b="0"/>
            </a:br>
            <a:r>
              <a:rPr lang="en-US" altLang="ja-JP" sz="1300" b="0"/>
              <a:t>※</a:t>
            </a:r>
            <a:r>
              <a:rPr lang="ja-JP" altLang="en-US" sz="1300" b="0"/>
              <a:t>最初にユーザーに表示させるページをオーナーが設定できることも評価いただいています。</a:t>
            </a:r>
          </a:p>
        </p:txBody>
      </p:sp>
      <p:sp>
        <p:nvSpPr>
          <p:cNvPr id="14345" name="Rectangle 10"/>
          <p:cNvSpPr>
            <a:spLocks noChangeArrowheads="1"/>
          </p:cNvSpPr>
          <p:nvPr/>
        </p:nvSpPr>
        <p:spPr bwMode="auto">
          <a:xfrm>
            <a:off x="966788" y="4064000"/>
            <a:ext cx="6229350" cy="304800"/>
          </a:xfrm>
          <a:prstGeom prst="rect">
            <a:avLst/>
          </a:prstGeom>
          <a:noFill/>
          <a:ln w="19050" algn="ctr">
            <a:noFill/>
            <a:miter lim="800000"/>
            <a:headEnd/>
            <a:tailEnd/>
          </a:ln>
        </p:spPr>
        <p:txBody>
          <a:bodyPr wrap="none">
            <a:spAutoFit/>
          </a:bodyPr>
          <a:lstStyle/>
          <a:p>
            <a:r>
              <a:rPr lang="en-US" altLang="ja-JP" sz="1400">
                <a:solidFill>
                  <a:srgbClr val="A50021"/>
                </a:solidFill>
              </a:rPr>
              <a:t>⇒</a:t>
            </a:r>
            <a:r>
              <a:rPr lang="ja-JP" altLang="en-US" sz="1400">
                <a:solidFill>
                  <a:srgbClr val="A50021"/>
                </a:solidFill>
              </a:rPr>
              <a:t>　低コストで実現でき、魅力的な地域活性化策として期待されています。</a:t>
            </a:r>
          </a:p>
        </p:txBody>
      </p:sp>
      <p:sp>
        <p:nvSpPr>
          <p:cNvPr id="14346" name="Rectangle 11"/>
          <p:cNvSpPr>
            <a:spLocks noChangeArrowheads="1"/>
          </p:cNvSpPr>
          <p:nvPr/>
        </p:nvSpPr>
        <p:spPr bwMode="auto">
          <a:xfrm>
            <a:off x="593725" y="4424363"/>
            <a:ext cx="7415213" cy="366712"/>
          </a:xfrm>
          <a:prstGeom prst="rect">
            <a:avLst/>
          </a:prstGeom>
          <a:noFill/>
          <a:ln w="19050" algn="ctr">
            <a:noFill/>
            <a:miter lim="800000"/>
            <a:headEnd/>
            <a:tailEnd/>
          </a:ln>
        </p:spPr>
        <p:txBody>
          <a:bodyPr wrap="none">
            <a:spAutoFit/>
          </a:bodyPr>
          <a:lstStyle/>
          <a:p>
            <a:pPr algn="l"/>
            <a:r>
              <a:rPr lang="ja-JP" altLang="en-US" sz="1800"/>
              <a:t>３．</a:t>
            </a:r>
            <a:r>
              <a:rPr lang="en-US" altLang="ja-JP" sz="1800"/>
              <a:t>FREESPOT</a:t>
            </a:r>
            <a:r>
              <a:rPr lang="ja-JP" altLang="en-US" sz="1800"/>
              <a:t>という“サービスブランド”と“システム”が利用できる</a:t>
            </a:r>
          </a:p>
        </p:txBody>
      </p:sp>
      <p:sp>
        <p:nvSpPr>
          <p:cNvPr id="14347" name="Rectangle 12"/>
          <p:cNvSpPr>
            <a:spLocks noChangeArrowheads="1"/>
          </p:cNvSpPr>
          <p:nvPr/>
        </p:nvSpPr>
        <p:spPr bwMode="auto">
          <a:xfrm>
            <a:off x="993775" y="4806950"/>
            <a:ext cx="7610475" cy="909638"/>
          </a:xfrm>
          <a:prstGeom prst="rect">
            <a:avLst/>
          </a:prstGeom>
          <a:noFill/>
          <a:ln w="19050" algn="ctr">
            <a:noFill/>
            <a:miter lim="800000"/>
            <a:headEnd/>
            <a:tailEnd/>
          </a:ln>
        </p:spPr>
        <p:txBody>
          <a:bodyPr wrap="none">
            <a:spAutoFit/>
          </a:bodyPr>
          <a:lstStyle/>
          <a:p>
            <a:pPr algn="l"/>
            <a:r>
              <a:rPr lang="ja-JP" altLang="en-US" sz="1300" b="0"/>
              <a:t>無料で利用できる無線</a:t>
            </a:r>
            <a:r>
              <a:rPr lang="en-US" altLang="ja-JP" sz="1300" b="0"/>
              <a:t>LAN</a:t>
            </a:r>
            <a:r>
              <a:rPr lang="ja-JP" altLang="en-US" sz="1300" b="0"/>
              <a:t>サービスとして高い知名度と実績を持つ“</a:t>
            </a:r>
            <a:r>
              <a:rPr lang="en-US" altLang="ja-JP" sz="1300" b="0"/>
              <a:t>FREESPOT”</a:t>
            </a:r>
            <a:r>
              <a:rPr lang="ja-JP" altLang="en-US" sz="1300" b="0"/>
              <a:t>を利用することで、</a:t>
            </a:r>
            <a:br>
              <a:rPr lang="ja-JP" altLang="en-US" sz="1300" b="0"/>
            </a:br>
            <a:r>
              <a:rPr lang="ja-JP" altLang="en-US" sz="1300" b="0"/>
              <a:t>セキュリティ面でも大きな負担なく設置でき、ユーザーに安心してご利用いただけます。</a:t>
            </a:r>
          </a:p>
          <a:p>
            <a:pPr algn="l"/>
            <a:r>
              <a:rPr lang="en-US" altLang="ja-JP" sz="1100" b="0"/>
              <a:t>※</a:t>
            </a:r>
            <a:r>
              <a:rPr lang="ja-JP" altLang="en-US" sz="1100" b="0"/>
              <a:t>オーナー独自設置のフリーアクセス</a:t>
            </a:r>
            <a:r>
              <a:rPr lang="en-US" altLang="ja-JP" sz="1100" b="0"/>
              <a:t>AP</a:t>
            </a:r>
            <a:r>
              <a:rPr lang="ja-JP" altLang="en-US" sz="1100" b="0"/>
              <a:t>ではサイバー犯罪等の発生時に対処するのは難しいですが、</a:t>
            </a:r>
            <a:br>
              <a:rPr lang="ja-JP" altLang="en-US" sz="1100" b="0"/>
            </a:br>
            <a:r>
              <a:rPr lang="ja-JP" altLang="en-US" sz="1100" b="0"/>
              <a:t>　</a:t>
            </a:r>
            <a:r>
              <a:rPr lang="en-US" altLang="ja-JP" sz="1100" b="0"/>
              <a:t>FREESPOT</a:t>
            </a:r>
            <a:r>
              <a:rPr lang="ja-JP" altLang="en-US" sz="1100" b="0"/>
              <a:t>なら、必要時に警察の要請に対応して該当の認証ログを提供するといった対応も行えます。</a:t>
            </a:r>
          </a:p>
        </p:txBody>
      </p:sp>
      <p:sp>
        <p:nvSpPr>
          <p:cNvPr id="14348" name="Rectangle 13"/>
          <p:cNvSpPr>
            <a:spLocks noChangeArrowheads="1"/>
          </p:cNvSpPr>
          <p:nvPr/>
        </p:nvSpPr>
        <p:spPr bwMode="auto">
          <a:xfrm>
            <a:off x="565150" y="5999163"/>
            <a:ext cx="8264525" cy="381000"/>
          </a:xfrm>
          <a:prstGeom prst="rect">
            <a:avLst/>
          </a:prstGeom>
          <a:noFill/>
          <a:ln w="19050" algn="ctr">
            <a:noFill/>
            <a:miter lim="800000"/>
            <a:headEnd/>
            <a:tailEnd/>
          </a:ln>
        </p:spPr>
        <p:txBody>
          <a:bodyPr wrap="none">
            <a:spAutoFit/>
          </a:bodyPr>
          <a:lstStyle/>
          <a:p>
            <a:r>
              <a:rPr lang="en-US" altLang="ja-JP" sz="1900">
                <a:solidFill>
                  <a:srgbClr val="A50021"/>
                </a:solidFill>
              </a:rPr>
              <a:t>FREESPOT</a:t>
            </a:r>
            <a:r>
              <a:rPr lang="ja-JP" altLang="en-US" sz="1900">
                <a:solidFill>
                  <a:srgbClr val="A50021"/>
                </a:solidFill>
              </a:rPr>
              <a:t>活動にご理解、ご協力のほど、よろしくお願い申し上げます。</a:t>
            </a:r>
          </a:p>
        </p:txBody>
      </p:sp>
      <p:sp>
        <p:nvSpPr>
          <p:cNvPr id="14349" name="Rectangle 14"/>
          <p:cNvSpPr>
            <a:spLocks noChangeArrowheads="1"/>
          </p:cNvSpPr>
          <p:nvPr/>
        </p:nvSpPr>
        <p:spPr bwMode="auto">
          <a:xfrm>
            <a:off x="322263" y="5949950"/>
            <a:ext cx="8713787" cy="431800"/>
          </a:xfrm>
          <a:prstGeom prst="rect">
            <a:avLst/>
          </a:prstGeom>
          <a:noFill/>
          <a:ln w="28575" algn="ctr">
            <a:solidFill>
              <a:srgbClr val="A50021"/>
            </a:solidFill>
            <a:miter lim="800000"/>
            <a:headEnd/>
            <a:tailEnd/>
          </a:ln>
        </p:spPr>
        <p:txBody>
          <a:bodyPr wrap="none" anchor="ctr">
            <a:spAutoFit/>
          </a:bodyPr>
          <a:lstStyle/>
          <a:p>
            <a:endParaRPr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3233738" y="3573463"/>
            <a:ext cx="5910262" cy="0"/>
          </a:xfrm>
          <a:prstGeom prst="line">
            <a:avLst/>
          </a:prstGeom>
          <a:noFill/>
          <a:ln w="28575">
            <a:solidFill>
              <a:srgbClr val="FF0000"/>
            </a:solidFill>
            <a:round/>
            <a:headEnd/>
            <a:tailEnd/>
          </a:ln>
        </p:spPr>
        <p:txBody>
          <a:bodyPr anchor="ctr">
            <a:spAutoFit/>
          </a:bodyPr>
          <a:lstStyle/>
          <a:p>
            <a:endParaRPr lang="ja-JP" altLang="en-US"/>
          </a:p>
        </p:txBody>
      </p:sp>
      <p:sp>
        <p:nvSpPr>
          <p:cNvPr id="15363" name="Text Box 7"/>
          <p:cNvSpPr txBox="1">
            <a:spLocks noChangeArrowheads="1"/>
          </p:cNvSpPr>
          <p:nvPr/>
        </p:nvSpPr>
        <p:spPr bwMode="auto">
          <a:xfrm>
            <a:off x="3203575" y="2911475"/>
            <a:ext cx="5353050" cy="655638"/>
          </a:xfrm>
          <a:prstGeom prst="rect">
            <a:avLst/>
          </a:prstGeom>
          <a:noFill/>
          <a:ln w="19050" algn="ctr">
            <a:noFill/>
            <a:miter lim="800000"/>
            <a:headEnd/>
            <a:tailEnd/>
          </a:ln>
        </p:spPr>
        <p:txBody>
          <a:bodyPr wrap="none">
            <a:spAutoFit/>
          </a:bodyPr>
          <a:lstStyle/>
          <a:p>
            <a:r>
              <a:rPr lang="ja-JP" altLang="en-US" sz="3700"/>
              <a:t>ありがとうございました</a:t>
            </a:r>
          </a:p>
        </p:txBody>
      </p:sp>
      <p:sp>
        <p:nvSpPr>
          <p:cNvPr id="15364" name="Text Box 10"/>
          <p:cNvSpPr txBox="1">
            <a:spLocks noChangeArrowheads="1"/>
          </p:cNvSpPr>
          <p:nvPr/>
        </p:nvSpPr>
        <p:spPr bwMode="auto">
          <a:xfrm>
            <a:off x="6040438" y="5495925"/>
            <a:ext cx="2708275" cy="692150"/>
          </a:xfrm>
          <a:prstGeom prst="rect">
            <a:avLst/>
          </a:prstGeom>
          <a:noFill/>
          <a:ln w="28575" algn="ctr">
            <a:noFill/>
            <a:miter lim="800000"/>
            <a:headEnd/>
            <a:tailEnd/>
          </a:ln>
        </p:spPr>
        <p:txBody>
          <a:bodyPr wrap="none" lIns="83448" tIns="41724" rIns="83448" bIns="41724">
            <a:spAutoFit/>
          </a:bodyPr>
          <a:lstStyle/>
          <a:p>
            <a:pPr algn="l" defTabSz="835025" eaLnBrk="1" hangingPunct="1">
              <a:spcBef>
                <a:spcPct val="0"/>
              </a:spcBef>
            </a:pPr>
            <a:r>
              <a:rPr lang="en-US" altLang="ja-JP" sz="2000" b="0"/>
              <a:t>FREESPOT</a:t>
            </a:r>
            <a:r>
              <a:rPr lang="ja-JP" altLang="en-US" sz="2000" b="0"/>
              <a:t>協議会</a:t>
            </a:r>
          </a:p>
          <a:p>
            <a:pPr algn="l" defTabSz="835025" eaLnBrk="1" hangingPunct="1">
              <a:spcBef>
                <a:spcPct val="0"/>
              </a:spcBef>
            </a:pPr>
            <a:r>
              <a:rPr lang="ja-JP" altLang="en-US" sz="2000" b="0"/>
              <a:t>株式会社バッファロー</a:t>
            </a:r>
          </a:p>
        </p:txBody>
      </p:sp>
      <p:pic>
        <p:nvPicPr>
          <p:cNvPr id="15365" name="Picture 18"/>
          <p:cNvPicPr>
            <a:picLocks noChangeAspect="1" noChangeArrowheads="1"/>
          </p:cNvPicPr>
          <p:nvPr/>
        </p:nvPicPr>
        <p:blipFill>
          <a:blip r:embed="rId3" cstate="print"/>
          <a:srcRect/>
          <a:stretch>
            <a:fillRect/>
          </a:stretch>
        </p:blipFill>
        <p:spPr bwMode="auto">
          <a:xfrm>
            <a:off x="1547813" y="2349500"/>
            <a:ext cx="1001712" cy="1854200"/>
          </a:xfrm>
          <a:prstGeom prst="rect">
            <a:avLst/>
          </a:prstGeom>
          <a:noFill/>
          <a:ln w="19050" algn="ctr">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3"/>
          <p:cNvPicPr>
            <a:picLocks noChangeAspect="1" noChangeArrowheads="1"/>
          </p:cNvPicPr>
          <p:nvPr/>
        </p:nvPicPr>
        <p:blipFill>
          <a:blip r:embed="rId3" cstate="print"/>
          <a:srcRect/>
          <a:stretch>
            <a:fillRect/>
          </a:stretch>
        </p:blipFill>
        <p:spPr bwMode="auto">
          <a:xfrm>
            <a:off x="468313" y="4005263"/>
            <a:ext cx="2082800" cy="1584325"/>
          </a:xfrm>
          <a:prstGeom prst="rect">
            <a:avLst/>
          </a:prstGeom>
          <a:noFill/>
          <a:ln w="19050" algn="ctr">
            <a:noFill/>
            <a:miter lim="800000"/>
            <a:headEnd/>
            <a:tailEnd/>
          </a:ln>
        </p:spPr>
      </p:pic>
      <p:pic>
        <p:nvPicPr>
          <p:cNvPr id="5123" name="Picture 31" descr="郵便局　イラスト"/>
          <p:cNvPicPr>
            <a:picLocks noChangeAspect="1" noChangeArrowheads="1"/>
          </p:cNvPicPr>
          <p:nvPr/>
        </p:nvPicPr>
        <p:blipFill>
          <a:blip r:embed="rId4" cstate="print">
            <a:grayscl/>
          </a:blip>
          <a:srcRect/>
          <a:stretch>
            <a:fillRect/>
          </a:stretch>
        </p:blipFill>
        <p:spPr bwMode="auto">
          <a:xfrm>
            <a:off x="3740150" y="4117975"/>
            <a:ext cx="1041400" cy="1041400"/>
          </a:xfrm>
          <a:prstGeom prst="rect">
            <a:avLst/>
          </a:prstGeom>
          <a:noFill/>
          <a:ln w="9525">
            <a:noFill/>
            <a:miter lim="800000"/>
            <a:headEnd/>
            <a:tailEnd/>
          </a:ln>
        </p:spPr>
      </p:pic>
      <p:sp>
        <p:nvSpPr>
          <p:cNvPr id="5124" name="Rectangle 2"/>
          <p:cNvSpPr>
            <a:spLocks noGrp="1" noChangeArrowheads="1"/>
          </p:cNvSpPr>
          <p:nvPr>
            <p:ph type="title"/>
          </p:nvPr>
        </p:nvSpPr>
        <p:spPr/>
        <p:txBody>
          <a:bodyPr/>
          <a:lstStyle/>
          <a:p>
            <a:pPr eaLnBrk="1" hangingPunct="1"/>
            <a:r>
              <a:rPr lang="en-US" altLang="ja-JP" smtClean="0"/>
              <a:t>FREESPOT</a:t>
            </a:r>
            <a:r>
              <a:rPr lang="ja-JP" altLang="en-US" smtClean="0"/>
              <a:t>とは</a:t>
            </a:r>
          </a:p>
        </p:txBody>
      </p:sp>
      <p:sp>
        <p:nvSpPr>
          <p:cNvPr id="5125" name="Text Box 4"/>
          <p:cNvSpPr txBox="1">
            <a:spLocks noChangeArrowheads="1"/>
          </p:cNvSpPr>
          <p:nvPr/>
        </p:nvSpPr>
        <p:spPr bwMode="auto">
          <a:xfrm>
            <a:off x="2243138" y="227013"/>
            <a:ext cx="1250950" cy="274637"/>
          </a:xfrm>
          <a:prstGeom prst="rect">
            <a:avLst/>
          </a:prstGeom>
          <a:noFill/>
          <a:ln w="19050" algn="ctr">
            <a:noFill/>
            <a:miter lim="800000"/>
            <a:headEnd/>
            <a:tailEnd/>
          </a:ln>
        </p:spPr>
        <p:txBody>
          <a:bodyPr wrap="none">
            <a:spAutoFit/>
          </a:bodyPr>
          <a:lstStyle/>
          <a:p>
            <a:r>
              <a:rPr lang="ja-JP" altLang="en-US"/>
              <a:t>フリースポット</a:t>
            </a:r>
          </a:p>
        </p:txBody>
      </p:sp>
      <p:sp>
        <p:nvSpPr>
          <p:cNvPr id="5126" name="Text Box 6"/>
          <p:cNvSpPr txBox="1">
            <a:spLocks noChangeArrowheads="1"/>
          </p:cNvSpPr>
          <p:nvPr/>
        </p:nvSpPr>
        <p:spPr bwMode="auto">
          <a:xfrm>
            <a:off x="468313" y="1154113"/>
            <a:ext cx="2166937" cy="403225"/>
          </a:xfrm>
          <a:prstGeom prst="rect">
            <a:avLst/>
          </a:prstGeom>
          <a:noFill/>
          <a:ln w="28575" algn="ctr">
            <a:noFill/>
            <a:miter lim="800000"/>
            <a:headEnd/>
            <a:tailEnd/>
          </a:ln>
        </p:spPr>
        <p:txBody>
          <a:bodyPr wrap="none" lIns="83448" tIns="41724" rIns="83448" bIns="41724">
            <a:spAutoFit/>
          </a:bodyPr>
          <a:lstStyle/>
          <a:p>
            <a:pPr defTabSz="835025" eaLnBrk="1" hangingPunct="1">
              <a:spcBef>
                <a:spcPct val="0"/>
              </a:spcBef>
            </a:pPr>
            <a:r>
              <a:rPr lang="en-US" altLang="ja-JP" sz="2100"/>
              <a:t>FREESPOT</a:t>
            </a:r>
            <a:r>
              <a:rPr lang="ja-JP" altLang="en-US" sz="2100"/>
              <a:t>とは</a:t>
            </a:r>
          </a:p>
        </p:txBody>
      </p:sp>
      <p:sp>
        <p:nvSpPr>
          <p:cNvPr id="5127" name="Text Box 7"/>
          <p:cNvSpPr txBox="1">
            <a:spLocks noChangeArrowheads="1"/>
          </p:cNvSpPr>
          <p:nvPr/>
        </p:nvSpPr>
        <p:spPr bwMode="auto">
          <a:xfrm>
            <a:off x="601663" y="1555750"/>
            <a:ext cx="6335712" cy="836613"/>
          </a:xfrm>
          <a:prstGeom prst="rect">
            <a:avLst/>
          </a:prstGeom>
          <a:noFill/>
          <a:ln w="19050" algn="ctr">
            <a:noFill/>
            <a:miter lim="800000"/>
            <a:headEnd/>
            <a:tailEnd/>
          </a:ln>
        </p:spPr>
        <p:txBody>
          <a:bodyPr>
            <a:spAutoFit/>
          </a:bodyPr>
          <a:lstStyle/>
          <a:p>
            <a:pPr algn="l"/>
            <a:r>
              <a:rPr lang="en-US" altLang="ja-JP" sz="1400"/>
              <a:t>FREESPOT</a:t>
            </a:r>
            <a:r>
              <a:rPr lang="ja-JP" altLang="en-US" sz="1400"/>
              <a:t>とは、無線</a:t>
            </a:r>
            <a:r>
              <a:rPr lang="en-US" altLang="ja-JP" sz="1400"/>
              <a:t>LAN</a:t>
            </a:r>
            <a:r>
              <a:rPr lang="ja-JP" altLang="en-US" sz="1400"/>
              <a:t>でインターネットにアクセスできる環境を、</a:t>
            </a:r>
            <a:br>
              <a:rPr lang="ja-JP" altLang="en-US" sz="1400"/>
            </a:br>
            <a:r>
              <a:rPr lang="ja-JP" altLang="en-US" sz="1400"/>
              <a:t>無料で利用することができるエリア・サービスのこと。</a:t>
            </a:r>
          </a:p>
          <a:p>
            <a:pPr algn="l"/>
            <a:r>
              <a:rPr lang="ja-JP" altLang="en-US" sz="1400">
                <a:solidFill>
                  <a:srgbClr val="A50021"/>
                </a:solidFill>
              </a:rPr>
              <a:t>インターネット接続サービスの提供者は、設置店舗や団体のオーナーです。</a:t>
            </a:r>
          </a:p>
        </p:txBody>
      </p:sp>
      <p:sp>
        <p:nvSpPr>
          <p:cNvPr id="5128" name="Rectangle 9"/>
          <p:cNvSpPr>
            <a:spLocks noChangeArrowheads="1"/>
          </p:cNvSpPr>
          <p:nvPr/>
        </p:nvSpPr>
        <p:spPr bwMode="auto">
          <a:xfrm>
            <a:off x="1238250" y="6229350"/>
            <a:ext cx="6913563" cy="485775"/>
          </a:xfrm>
          <a:prstGeom prst="rect">
            <a:avLst/>
          </a:prstGeom>
          <a:solidFill>
            <a:srgbClr val="DDDDDD"/>
          </a:solidFill>
          <a:ln w="28575" algn="ctr">
            <a:noFill/>
            <a:miter lim="800000"/>
            <a:headEnd/>
            <a:tailEnd/>
          </a:ln>
        </p:spPr>
        <p:txBody>
          <a:bodyPr lIns="83448" tIns="41724" rIns="83448" bIns="41724">
            <a:spAutoFit/>
          </a:bodyPr>
          <a:lstStyle/>
          <a:p>
            <a:pPr algn="l" defTabSz="835025" eaLnBrk="1" hangingPunct="1">
              <a:lnSpc>
                <a:spcPct val="110000"/>
              </a:lnSpc>
              <a:spcBef>
                <a:spcPct val="0"/>
              </a:spcBef>
            </a:pPr>
            <a:r>
              <a:rPr lang="ja-JP" altLang="en-US">
                <a:solidFill>
                  <a:srgbClr val="A50021"/>
                </a:solidFill>
              </a:rPr>
              <a:t>店舗のオーナーが主体となり、</a:t>
            </a:r>
            <a:r>
              <a:rPr lang="ja-JP" altLang="en-US"/>
              <a:t>付加価値サービスの提供もしくは集客効果を目的として、店舗に</a:t>
            </a:r>
            <a:br>
              <a:rPr lang="ja-JP" altLang="en-US"/>
            </a:br>
            <a:r>
              <a:rPr lang="ja-JP" altLang="en-US"/>
              <a:t>無線</a:t>
            </a:r>
            <a:r>
              <a:rPr lang="en-US" altLang="ja-JP"/>
              <a:t>LAN</a:t>
            </a:r>
            <a:r>
              <a:rPr lang="ja-JP" altLang="en-US"/>
              <a:t>ルータを設置し来店</a:t>
            </a:r>
            <a:r>
              <a:rPr lang="en-US" altLang="ja-JP"/>
              <a:t>/</a:t>
            </a:r>
            <a:r>
              <a:rPr lang="ja-JP" altLang="en-US"/>
              <a:t>来訪されるお客様に無料ネット接続サービスを提供</a:t>
            </a:r>
          </a:p>
        </p:txBody>
      </p:sp>
      <p:sp>
        <p:nvSpPr>
          <p:cNvPr id="790541" name="Text Box 13"/>
          <p:cNvSpPr txBox="1">
            <a:spLocks noChangeArrowheads="1"/>
          </p:cNvSpPr>
          <p:nvPr/>
        </p:nvSpPr>
        <p:spPr bwMode="auto">
          <a:xfrm>
            <a:off x="6511925" y="3703638"/>
            <a:ext cx="1327150" cy="320675"/>
          </a:xfrm>
          <a:prstGeom prst="rect">
            <a:avLst/>
          </a:prstGeom>
          <a:noFill/>
          <a:ln w="19050" algn="ctr">
            <a:noFill/>
            <a:miter lim="800000"/>
            <a:headEnd/>
            <a:tailEnd/>
          </a:ln>
          <a:effectLst/>
        </p:spPr>
        <p:txBody>
          <a:bodyPr wrap="none">
            <a:spAutoFit/>
          </a:bodyPr>
          <a:lstStyle/>
          <a:p>
            <a:pPr>
              <a:defRPr/>
            </a:pPr>
            <a:r>
              <a:rPr lang="ja-JP" altLang="en-US" sz="1500">
                <a:solidFill>
                  <a:srgbClr val="0000FF"/>
                </a:solidFill>
                <a:effectLst>
                  <a:outerShdw blurRad="38100" dist="38100" dir="2700000" algn="tl">
                    <a:srgbClr val="C0C0C0"/>
                  </a:outerShdw>
                </a:effectLst>
              </a:rPr>
              <a:t>利用ユーザー</a:t>
            </a:r>
          </a:p>
        </p:txBody>
      </p:sp>
      <p:sp>
        <p:nvSpPr>
          <p:cNvPr id="790542" name="Text Box 14"/>
          <p:cNvSpPr txBox="1">
            <a:spLocks noChangeArrowheads="1"/>
          </p:cNvSpPr>
          <p:nvPr/>
        </p:nvSpPr>
        <p:spPr bwMode="auto">
          <a:xfrm>
            <a:off x="3690938" y="3706813"/>
            <a:ext cx="1327150" cy="320675"/>
          </a:xfrm>
          <a:prstGeom prst="rect">
            <a:avLst/>
          </a:prstGeom>
          <a:noFill/>
          <a:ln w="19050" algn="ctr">
            <a:noFill/>
            <a:miter lim="800000"/>
            <a:headEnd/>
            <a:tailEnd/>
          </a:ln>
          <a:effectLst/>
        </p:spPr>
        <p:txBody>
          <a:bodyPr wrap="none">
            <a:spAutoFit/>
          </a:bodyPr>
          <a:lstStyle/>
          <a:p>
            <a:pPr>
              <a:defRPr/>
            </a:pPr>
            <a:r>
              <a:rPr lang="ja-JP" altLang="en-US" sz="1500">
                <a:solidFill>
                  <a:srgbClr val="006600"/>
                </a:solidFill>
                <a:effectLst>
                  <a:outerShdw blurRad="38100" dist="38100" dir="2700000" algn="tl">
                    <a:srgbClr val="C0C0C0"/>
                  </a:outerShdw>
                </a:effectLst>
              </a:rPr>
              <a:t>店舗オーナー</a:t>
            </a:r>
          </a:p>
        </p:txBody>
      </p:sp>
      <p:pic>
        <p:nvPicPr>
          <p:cNvPr id="5131" name="Picture 16"/>
          <p:cNvPicPr>
            <a:picLocks noChangeAspect="1" noChangeArrowheads="1"/>
          </p:cNvPicPr>
          <p:nvPr/>
        </p:nvPicPr>
        <p:blipFill>
          <a:blip r:embed="rId5" cstate="print"/>
          <a:srcRect/>
          <a:stretch>
            <a:fillRect/>
          </a:stretch>
        </p:blipFill>
        <p:spPr bwMode="auto">
          <a:xfrm>
            <a:off x="4932363" y="4797425"/>
            <a:ext cx="385762" cy="519113"/>
          </a:xfrm>
          <a:prstGeom prst="rect">
            <a:avLst/>
          </a:prstGeom>
          <a:noFill/>
          <a:ln w="28575" algn="ctr">
            <a:noFill/>
            <a:miter lim="800000"/>
            <a:headEnd/>
            <a:tailEnd/>
          </a:ln>
        </p:spPr>
      </p:pic>
      <p:pic>
        <p:nvPicPr>
          <p:cNvPr id="5132" name="Picture 17" descr="pc07"/>
          <p:cNvPicPr>
            <a:picLocks noChangeAspect="1" noChangeArrowheads="1"/>
          </p:cNvPicPr>
          <p:nvPr/>
        </p:nvPicPr>
        <p:blipFill>
          <a:blip r:embed="rId6" cstate="print"/>
          <a:srcRect/>
          <a:stretch>
            <a:fillRect/>
          </a:stretch>
        </p:blipFill>
        <p:spPr bwMode="auto">
          <a:xfrm>
            <a:off x="7621588" y="5129213"/>
            <a:ext cx="863600" cy="693737"/>
          </a:xfrm>
          <a:prstGeom prst="rect">
            <a:avLst/>
          </a:prstGeom>
          <a:noFill/>
          <a:ln w="9525">
            <a:noFill/>
            <a:miter lim="800000"/>
            <a:headEnd/>
            <a:tailEnd/>
          </a:ln>
        </p:spPr>
      </p:pic>
      <p:pic>
        <p:nvPicPr>
          <p:cNvPr id="5133" name="Picture 18"/>
          <p:cNvPicPr>
            <a:picLocks noChangeAspect="1" noChangeArrowheads="1"/>
          </p:cNvPicPr>
          <p:nvPr/>
        </p:nvPicPr>
        <p:blipFill>
          <a:blip r:embed="rId7" cstate="print"/>
          <a:srcRect/>
          <a:stretch>
            <a:fillRect/>
          </a:stretch>
        </p:blipFill>
        <p:spPr bwMode="auto">
          <a:xfrm>
            <a:off x="6902450" y="5086350"/>
            <a:ext cx="608013" cy="762000"/>
          </a:xfrm>
          <a:prstGeom prst="rect">
            <a:avLst/>
          </a:prstGeom>
          <a:noFill/>
          <a:ln w="12700" algn="ctr">
            <a:noFill/>
            <a:miter lim="800000"/>
            <a:headEnd/>
            <a:tailEnd/>
          </a:ln>
        </p:spPr>
      </p:pic>
      <p:pic>
        <p:nvPicPr>
          <p:cNvPr id="5134" name="Picture 19"/>
          <p:cNvPicPr>
            <a:picLocks noChangeAspect="1" noChangeArrowheads="1"/>
          </p:cNvPicPr>
          <p:nvPr/>
        </p:nvPicPr>
        <p:blipFill>
          <a:blip r:embed="rId8" cstate="print"/>
          <a:srcRect/>
          <a:stretch>
            <a:fillRect/>
          </a:stretch>
        </p:blipFill>
        <p:spPr bwMode="auto">
          <a:xfrm>
            <a:off x="6273800" y="3994150"/>
            <a:ext cx="757238" cy="949325"/>
          </a:xfrm>
          <a:prstGeom prst="rect">
            <a:avLst/>
          </a:prstGeom>
          <a:noFill/>
          <a:ln w="19050" algn="ctr">
            <a:noFill/>
            <a:miter lim="800000"/>
            <a:headEnd/>
            <a:tailEnd/>
          </a:ln>
        </p:spPr>
      </p:pic>
      <p:sp>
        <p:nvSpPr>
          <p:cNvPr id="5135" name="Text Box 20"/>
          <p:cNvSpPr txBox="1">
            <a:spLocks noChangeArrowheads="1"/>
          </p:cNvSpPr>
          <p:nvPr/>
        </p:nvSpPr>
        <p:spPr bwMode="auto">
          <a:xfrm>
            <a:off x="7108825" y="4287838"/>
            <a:ext cx="1912938" cy="649287"/>
          </a:xfrm>
          <a:prstGeom prst="rect">
            <a:avLst/>
          </a:prstGeom>
          <a:noFill/>
          <a:ln w="19050" algn="ctr">
            <a:noFill/>
            <a:miter lim="800000"/>
            <a:headEnd/>
            <a:tailEnd/>
          </a:ln>
        </p:spPr>
        <p:txBody>
          <a:bodyPr wrap="none">
            <a:spAutoFit/>
          </a:bodyPr>
          <a:lstStyle/>
          <a:p>
            <a:pPr>
              <a:lnSpc>
                <a:spcPct val="110000"/>
              </a:lnSpc>
            </a:pPr>
            <a:r>
              <a:rPr lang="ja-JP" altLang="en-US" sz="1100">
                <a:solidFill>
                  <a:srgbClr val="CC0000"/>
                </a:solidFill>
              </a:rPr>
              <a:t>コーヒーを飲みながら</a:t>
            </a:r>
            <a:br>
              <a:rPr lang="ja-JP" altLang="en-US" sz="1100">
                <a:solidFill>
                  <a:srgbClr val="CC0000"/>
                </a:solidFill>
              </a:rPr>
            </a:br>
            <a:r>
              <a:rPr lang="ja-JP" altLang="en-US" sz="1100">
                <a:solidFill>
                  <a:srgbClr val="CC0000"/>
                </a:solidFill>
              </a:rPr>
              <a:t>モバイル</a:t>
            </a:r>
            <a:r>
              <a:rPr lang="en-US" altLang="ja-JP" sz="1100">
                <a:solidFill>
                  <a:srgbClr val="CC0000"/>
                </a:solidFill>
              </a:rPr>
              <a:t>PC</a:t>
            </a:r>
            <a:r>
              <a:rPr lang="ja-JP" altLang="en-US" sz="1100">
                <a:solidFill>
                  <a:srgbClr val="CC0000"/>
                </a:solidFill>
              </a:rPr>
              <a:t>やタブレットで</a:t>
            </a:r>
            <a:br>
              <a:rPr lang="ja-JP" altLang="en-US" sz="1100">
                <a:solidFill>
                  <a:srgbClr val="CC0000"/>
                </a:solidFill>
              </a:rPr>
            </a:br>
            <a:r>
              <a:rPr lang="ja-JP" altLang="en-US" sz="1100">
                <a:solidFill>
                  <a:srgbClr val="CC0000"/>
                </a:solidFill>
              </a:rPr>
              <a:t>インターネットを利用</a:t>
            </a:r>
          </a:p>
        </p:txBody>
      </p:sp>
      <p:sp>
        <p:nvSpPr>
          <p:cNvPr id="790550" name="Text Box 22"/>
          <p:cNvSpPr txBox="1">
            <a:spLocks noChangeArrowheads="1"/>
          </p:cNvSpPr>
          <p:nvPr/>
        </p:nvSpPr>
        <p:spPr bwMode="auto">
          <a:xfrm>
            <a:off x="550863" y="3706813"/>
            <a:ext cx="2089150" cy="320675"/>
          </a:xfrm>
          <a:prstGeom prst="rect">
            <a:avLst/>
          </a:prstGeom>
          <a:noFill/>
          <a:ln w="19050" algn="ctr">
            <a:noFill/>
            <a:miter lim="800000"/>
            <a:headEnd/>
            <a:tailEnd/>
          </a:ln>
          <a:effectLst/>
        </p:spPr>
        <p:txBody>
          <a:bodyPr wrap="none">
            <a:spAutoFit/>
          </a:bodyPr>
          <a:lstStyle/>
          <a:p>
            <a:pPr>
              <a:defRPr/>
            </a:pPr>
            <a:r>
              <a:rPr lang="ja-JP" altLang="en-US" sz="1500">
                <a:solidFill>
                  <a:srgbClr val="FF0000"/>
                </a:solidFill>
                <a:effectLst>
                  <a:outerShdw blurRad="38100" dist="38100" dir="2700000" algn="tl">
                    <a:srgbClr val="C0C0C0"/>
                  </a:outerShdw>
                </a:effectLst>
              </a:rPr>
              <a:t>株式会社バッファロー</a:t>
            </a:r>
          </a:p>
        </p:txBody>
      </p:sp>
      <p:sp>
        <p:nvSpPr>
          <p:cNvPr id="5137" name="Line 23"/>
          <p:cNvSpPr>
            <a:spLocks noChangeShapeType="1"/>
          </p:cNvSpPr>
          <p:nvPr/>
        </p:nvSpPr>
        <p:spPr bwMode="auto">
          <a:xfrm>
            <a:off x="5264150" y="4354513"/>
            <a:ext cx="935038" cy="0"/>
          </a:xfrm>
          <a:prstGeom prst="line">
            <a:avLst/>
          </a:prstGeom>
          <a:noFill/>
          <a:ln w="57150">
            <a:solidFill>
              <a:srgbClr val="FF9900"/>
            </a:solidFill>
            <a:round/>
            <a:headEnd/>
            <a:tailEnd type="triangle" w="med" len="med"/>
          </a:ln>
        </p:spPr>
        <p:txBody>
          <a:bodyPr anchor="ctr">
            <a:spAutoFit/>
          </a:bodyPr>
          <a:lstStyle/>
          <a:p>
            <a:endParaRPr lang="ja-JP" altLang="en-US"/>
          </a:p>
        </p:txBody>
      </p:sp>
      <p:sp>
        <p:nvSpPr>
          <p:cNvPr id="5138" name="Text Box 24"/>
          <p:cNvSpPr txBox="1">
            <a:spLocks noChangeArrowheads="1"/>
          </p:cNvSpPr>
          <p:nvPr/>
        </p:nvSpPr>
        <p:spPr bwMode="auto">
          <a:xfrm>
            <a:off x="5111750" y="5268913"/>
            <a:ext cx="1555750" cy="639762"/>
          </a:xfrm>
          <a:prstGeom prst="rect">
            <a:avLst/>
          </a:prstGeom>
          <a:noFill/>
          <a:ln w="19050" algn="ctr">
            <a:noFill/>
            <a:miter lim="800000"/>
            <a:headEnd/>
            <a:tailEnd/>
          </a:ln>
        </p:spPr>
        <p:txBody>
          <a:bodyPr wrap="none">
            <a:spAutoFit/>
          </a:bodyPr>
          <a:lstStyle/>
          <a:p>
            <a:r>
              <a:rPr lang="ja-JP" altLang="en-US">
                <a:solidFill>
                  <a:srgbClr val="FF0000"/>
                </a:solidFill>
              </a:rPr>
              <a:t>無料インターネット</a:t>
            </a:r>
            <a:br>
              <a:rPr lang="ja-JP" altLang="en-US">
                <a:solidFill>
                  <a:srgbClr val="FF0000"/>
                </a:solidFill>
              </a:rPr>
            </a:br>
            <a:r>
              <a:rPr lang="ja-JP" altLang="en-US">
                <a:solidFill>
                  <a:srgbClr val="FF0000"/>
                </a:solidFill>
              </a:rPr>
              <a:t>接続サービスで</a:t>
            </a:r>
            <a:br>
              <a:rPr lang="ja-JP" altLang="en-US">
                <a:solidFill>
                  <a:srgbClr val="FF0000"/>
                </a:solidFill>
              </a:rPr>
            </a:br>
            <a:r>
              <a:rPr lang="ja-JP" altLang="en-US">
                <a:solidFill>
                  <a:srgbClr val="FF0000"/>
                </a:solidFill>
              </a:rPr>
              <a:t>店舗の魅力アップ！</a:t>
            </a:r>
          </a:p>
        </p:txBody>
      </p:sp>
      <p:sp>
        <p:nvSpPr>
          <p:cNvPr id="5139" name="Line 27"/>
          <p:cNvSpPr>
            <a:spLocks noChangeShapeType="1"/>
          </p:cNvSpPr>
          <p:nvPr/>
        </p:nvSpPr>
        <p:spPr bwMode="auto">
          <a:xfrm flipH="1">
            <a:off x="5238750" y="4583113"/>
            <a:ext cx="935038" cy="0"/>
          </a:xfrm>
          <a:prstGeom prst="line">
            <a:avLst/>
          </a:prstGeom>
          <a:noFill/>
          <a:ln w="57150">
            <a:solidFill>
              <a:srgbClr val="FF9900"/>
            </a:solidFill>
            <a:round/>
            <a:headEnd/>
            <a:tailEnd type="triangle" w="med" len="med"/>
          </a:ln>
        </p:spPr>
        <p:txBody>
          <a:bodyPr anchor="ctr">
            <a:spAutoFit/>
          </a:bodyPr>
          <a:lstStyle/>
          <a:p>
            <a:endParaRPr lang="ja-JP" altLang="en-US"/>
          </a:p>
        </p:txBody>
      </p:sp>
      <p:sp>
        <p:nvSpPr>
          <p:cNvPr id="5140" name="Text Box 28"/>
          <p:cNvSpPr txBox="1">
            <a:spLocks noChangeArrowheads="1"/>
          </p:cNvSpPr>
          <p:nvPr/>
        </p:nvSpPr>
        <p:spPr bwMode="auto">
          <a:xfrm>
            <a:off x="5184775" y="4006850"/>
            <a:ext cx="1098550" cy="274638"/>
          </a:xfrm>
          <a:prstGeom prst="rect">
            <a:avLst/>
          </a:prstGeom>
          <a:noFill/>
          <a:ln w="19050" algn="ctr">
            <a:noFill/>
            <a:miter lim="800000"/>
            <a:headEnd/>
            <a:tailEnd/>
          </a:ln>
        </p:spPr>
        <p:txBody>
          <a:bodyPr wrap="none">
            <a:spAutoFit/>
          </a:bodyPr>
          <a:lstStyle/>
          <a:p>
            <a:r>
              <a:rPr lang="ja-JP" altLang="en-US"/>
              <a:t>コーヒー提供</a:t>
            </a:r>
          </a:p>
        </p:txBody>
      </p:sp>
      <p:sp>
        <p:nvSpPr>
          <p:cNvPr id="5141" name="Text Box 29"/>
          <p:cNvSpPr txBox="1">
            <a:spLocks noChangeArrowheads="1"/>
          </p:cNvSpPr>
          <p:nvPr/>
        </p:nvSpPr>
        <p:spPr bwMode="auto">
          <a:xfrm>
            <a:off x="5268913" y="4629150"/>
            <a:ext cx="946150" cy="457200"/>
          </a:xfrm>
          <a:prstGeom prst="rect">
            <a:avLst/>
          </a:prstGeom>
          <a:noFill/>
          <a:ln w="19050" algn="ctr">
            <a:noFill/>
            <a:miter lim="800000"/>
            <a:headEnd/>
            <a:tailEnd/>
          </a:ln>
        </p:spPr>
        <p:txBody>
          <a:bodyPr wrap="none">
            <a:spAutoFit/>
          </a:bodyPr>
          <a:lstStyle/>
          <a:p>
            <a:r>
              <a:rPr lang="ja-JP" altLang="en-US"/>
              <a:t>コーヒー</a:t>
            </a:r>
            <a:br>
              <a:rPr lang="ja-JP" altLang="en-US"/>
            </a:br>
            <a:r>
              <a:rPr lang="ja-JP" altLang="en-US"/>
              <a:t>代金支払い</a:t>
            </a:r>
          </a:p>
        </p:txBody>
      </p:sp>
      <p:sp>
        <p:nvSpPr>
          <p:cNvPr id="5142" name="Text Box 32"/>
          <p:cNvSpPr txBox="1">
            <a:spLocks noChangeArrowheads="1"/>
          </p:cNvSpPr>
          <p:nvPr/>
        </p:nvSpPr>
        <p:spPr bwMode="auto">
          <a:xfrm>
            <a:off x="136525" y="5724525"/>
            <a:ext cx="2735263" cy="457200"/>
          </a:xfrm>
          <a:prstGeom prst="rect">
            <a:avLst/>
          </a:prstGeom>
          <a:noFill/>
          <a:ln w="19050" algn="ctr">
            <a:noFill/>
            <a:miter lim="800000"/>
            <a:headEnd/>
            <a:tailEnd/>
          </a:ln>
        </p:spPr>
        <p:txBody>
          <a:bodyPr>
            <a:spAutoFit/>
          </a:bodyPr>
          <a:lstStyle/>
          <a:p>
            <a:r>
              <a:rPr lang="en-US" altLang="ja-JP"/>
              <a:t>FREESPOT</a:t>
            </a:r>
            <a:r>
              <a:rPr lang="ja-JP" altLang="en-US"/>
              <a:t>導入キットの</a:t>
            </a:r>
            <a:br>
              <a:rPr lang="ja-JP" altLang="en-US"/>
            </a:br>
            <a:r>
              <a:rPr lang="ja-JP" altLang="en-US"/>
              <a:t>開発・販売</a:t>
            </a:r>
          </a:p>
        </p:txBody>
      </p:sp>
      <p:sp>
        <p:nvSpPr>
          <p:cNvPr id="5143" name="Rectangle 35"/>
          <p:cNvSpPr>
            <a:spLocks noChangeArrowheads="1"/>
          </p:cNvSpPr>
          <p:nvPr/>
        </p:nvSpPr>
        <p:spPr bwMode="auto">
          <a:xfrm>
            <a:off x="539750" y="2565400"/>
            <a:ext cx="8208963" cy="865188"/>
          </a:xfrm>
          <a:prstGeom prst="rect">
            <a:avLst/>
          </a:prstGeom>
          <a:noFill/>
          <a:ln w="19050" algn="ctr">
            <a:solidFill>
              <a:srgbClr val="C0C0C0"/>
            </a:solidFill>
            <a:miter lim="800000"/>
            <a:headEnd/>
            <a:tailEnd/>
          </a:ln>
        </p:spPr>
        <p:txBody>
          <a:bodyPr anchor="ctr">
            <a:spAutoFit/>
          </a:bodyPr>
          <a:lstStyle/>
          <a:p>
            <a:endParaRPr lang="ja-JP" altLang="en-US"/>
          </a:p>
        </p:txBody>
      </p:sp>
      <p:sp>
        <p:nvSpPr>
          <p:cNvPr id="5144" name="Text Box 36"/>
          <p:cNvSpPr txBox="1">
            <a:spLocks noChangeArrowheads="1"/>
          </p:cNvSpPr>
          <p:nvPr/>
        </p:nvSpPr>
        <p:spPr bwMode="auto">
          <a:xfrm>
            <a:off x="658813" y="2616200"/>
            <a:ext cx="2319337" cy="336550"/>
          </a:xfrm>
          <a:prstGeom prst="rect">
            <a:avLst/>
          </a:prstGeom>
          <a:noFill/>
          <a:ln w="19050" algn="ctr">
            <a:noFill/>
            <a:miter lim="800000"/>
            <a:headEnd/>
            <a:tailEnd/>
          </a:ln>
        </p:spPr>
        <p:txBody>
          <a:bodyPr wrap="none">
            <a:spAutoFit/>
          </a:bodyPr>
          <a:lstStyle/>
          <a:p>
            <a:pPr algn="l"/>
            <a:r>
              <a:rPr lang="en-US" altLang="ja-JP" sz="1600">
                <a:solidFill>
                  <a:srgbClr val="A50021"/>
                </a:solidFill>
              </a:rPr>
              <a:t>FREESPOT</a:t>
            </a:r>
            <a:r>
              <a:rPr lang="ja-JP" altLang="en-US" sz="1600">
                <a:solidFill>
                  <a:srgbClr val="A50021"/>
                </a:solidFill>
              </a:rPr>
              <a:t>協議会　　</a:t>
            </a:r>
            <a:endParaRPr lang="ja-JP" altLang="en-US" sz="1400">
              <a:solidFill>
                <a:schemeClr val="accent2"/>
              </a:solidFill>
            </a:endParaRPr>
          </a:p>
        </p:txBody>
      </p:sp>
      <p:sp>
        <p:nvSpPr>
          <p:cNvPr id="5145" name="Rectangle 37"/>
          <p:cNvSpPr>
            <a:spLocks noChangeArrowheads="1"/>
          </p:cNvSpPr>
          <p:nvPr/>
        </p:nvSpPr>
        <p:spPr bwMode="auto">
          <a:xfrm>
            <a:off x="3281363" y="2973388"/>
            <a:ext cx="2165350" cy="457200"/>
          </a:xfrm>
          <a:prstGeom prst="rect">
            <a:avLst/>
          </a:prstGeom>
          <a:noFill/>
          <a:ln w="19050" algn="ctr">
            <a:noFill/>
            <a:miter lim="800000"/>
            <a:headEnd/>
            <a:tailEnd/>
          </a:ln>
        </p:spPr>
        <p:txBody>
          <a:bodyPr wrap="none">
            <a:spAutoFit/>
          </a:bodyPr>
          <a:lstStyle/>
          <a:p>
            <a:r>
              <a:rPr lang="ja-JP" altLang="en-US"/>
              <a:t>・設置オーナー向け導入支援</a:t>
            </a:r>
            <a:br>
              <a:rPr lang="ja-JP" altLang="en-US"/>
            </a:br>
            <a:r>
              <a:rPr lang="ja-JP" altLang="en-US"/>
              <a:t>　</a:t>
            </a:r>
            <a:r>
              <a:rPr lang="ja-JP" altLang="en-US" sz="1100"/>
              <a:t>～導入や運用ノウハウ提供～</a:t>
            </a:r>
          </a:p>
        </p:txBody>
      </p:sp>
      <p:sp>
        <p:nvSpPr>
          <p:cNvPr id="5146" name="Rectangle 39"/>
          <p:cNvSpPr>
            <a:spLocks noChangeArrowheads="1"/>
          </p:cNvSpPr>
          <p:nvPr/>
        </p:nvSpPr>
        <p:spPr bwMode="auto">
          <a:xfrm>
            <a:off x="5718175" y="2952750"/>
            <a:ext cx="2371725" cy="457200"/>
          </a:xfrm>
          <a:prstGeom prst="rect">
            <a:avLst/>
          </a:prstGeom>
          <a:noFill/>
          <a:ln w="19050" algn="ctr">
            <a:noFill/>
            <a:miter lim="800000"/>
            <a:headEnd/>
            <a:tailEnd/>
          </a:ln>
        </p:spPr>
        <p:txBody>
          <a:bodyPr wrap="none">
            <a:spAutoFit/>
          </a:bodyPr>
          <a:lstStyle/>
          <a:p>
            <a:r>
              <a:rPr lang="ja-JP" altLang="en-US"/>
              <a:t>・利用ユーザー向け支援</a:t>
            </a:r>
            <a:br>
              <a:rPr lang="ja-JP" altLang="en-US"/>
            </a:br>
            <a:r>
              <a:rPr lang="ja-JP" altLang="en-US"/>
              <a:t>　　</a:t>
            </a:r>
            <a:r>
              <a:rPr lang="ja-JP" altLang="en-US" sz="1100"/>
              <a:t>～</a:t>
            </a:r>
            <a:r>
              <a:rPr lang="en-US" altLang="ja-JP" sz="1100"/>
              <a:t>FREESPOT</a:t>
            </a:r>
            <a:r>
              <a:rPr lang="ja-JP" altLang="en-US" sz="1100"/>
              <a:t>マップの公開～</a:t>
            </a:r>
          </a:p>
        </p:txBody>
      </p:sp>
      <p:sp>
        <p:nvSpPr>
          <p:cNvPr id="5147" name="Line 42"/>
          <p:cNvSpPr>
            <a:spLocks noChangeShapeType="1"/>
          </p:cNvSpPr>
          <p:nvPr/>
        </p:nvSpPr>
        <p:spPr bwMode="auto">
          <a:xfrm rot="5400000">
            <a:off x="4068762" y="3573463"/>
            <a:ext cx="288925" cy="0"/>
          </a:xfrm>
          <a:prstGeom prst="line">
            <a:avLst/>
          </a:prstGeom>
          <a:noFill/>
          <a:ln w="57150">
            <a:solidFill>
              <a:srgbClr val="FF9900"/>
            </a:solidFill>
            <a:round/>
            <a:headEnd/>
            <a:tailEnd type="triangle" w="med" len="med"/>
          </a:ln>
        </p:spPr>
        <p:txBody>
          <a:bodyPr anchor="ctr">
            <a:spAutoFit/>
          </a:bodyPr>
          <a:lstStyle/>
          <a:p>
            <a:endParaRPr lang="ja-JP" altLang="en-US"/>
          </a:p>
        </p:txBody>
      </p:sp>
      <p:sp>
        <p:nvSpPr>
          <p:cNvPr id="5148" name="Line 43"/>
          <p:cNvSpPr>
            <a:spLocks noChangeShapeType="1"/>
          </p:cNvSpPr>
          <p:nvPr/>
        </p:nvSpPr>
        <p:spPr bwMode="auto">
          <a:xfrm rot="5400000">
            <a:off x="6877050" y="3573463"/>
            <a:ext cx="288925" cy="0"/>
          </a:xfrm>
          <a:prstGeom prst="line">
            <a:avLst/>
          </a:prstGeom>
          <a:noFill/>
          <a:ln w="57150">
            <a:solidFill>
              <a:srgbClr val="FF9900"/>
            </a:solidFill>
            <a:round/>
            <a:headEnd/>
            <a:tailEnd type="triangle" w="med" len="med"/>
          </a:ln>
        </p:spPr>
        <p:txBody>
          <a:bodyPr anchor="ctr">
            <a:spAutoFit/>
          </a:bodyPr>
          <a:lstStyle/>
          <a:p>
            <a:endParaRPr lang="ja-JP" altLang="en-US"/>
          </a:p>
        </p:txBody>
      </p:sp>
      <p:sp>
        <p:nvSpPr>
          <p:cNvPr id="5149" name="Text Box 46"/>
          <p:cNvSpPr txBox="1">
            <a:spLocks noChangeArrowheads="1"/>
          </p:cNvSpPr>
          <p:nvPr/>
        </p:nvSpPr>
        <p:spPr bwMode="auto">
          <a:xfrm>
            <a:off x="603250" y="3154363"/>
            <a:ext cx="2622550" cy="274637"/>
          </a:xfrm>
          <a:prstGeom prst="rect">
            <a:avLst/>
          </a:prstGeom>
          <a:noFill/>
          <a:ln w="19050" algn="ctr">
            <a:noFill/>
            <a:miter lim="800000"/>
            <a:headEnd/>
            <a:tailEnd/>
          </a:ln>
        </p:spPr>
        <p:txBody>
          <a:bodyPr wrap="none">
            <a:spAutoFit/>
          </a:bodyPr>
          <a:lstStyle/>
          <a:p>
            <a:r>
              <a:rPr lang="ja-JP" altLang="en-US"/>
              <a:t>（主幹事：株式会社バッファロー）</a:t>
            </a:r>
          </a:p>
        </p:txBody>
      </p:sp>
      <p:sp>
        <p:nvSpPr>
          <p:cNvPr id="5150" name="Line 47"/>
          <p:cNvSpPr>
            <a:spLocks noChangeShapeType="1"/>
          </p:cNvSpPr>
          <p:nvPr/>
        </p:nvSpPr>
        <p:spPr bwMode="auto">
          <a:xfrm>
            <a:off x="2700338" y="4870450"/>
            <a:ext cx="935037" cy="0"/>
          </a:xfrm>
          <a:prstGeom prst="line">
            <a:avLst/>
          </a:prstGeom>
          <a:noFill/>
          <a:ln w="57150">
            <a:solidFill>
              <a:srgbClr val="FF9900"/>
            </a:solidFill>
            <a:round/>
            <a:headEnd/>
            <a:tailEnd type="triangle" w="med" len="med"/>
          </a:ln>
        </p:spPr>
        <p:txBody>
          <a:bodyPr anchor="ctr">
            <a:spAutoFit/>
          </a:bodyPr>
          <a:lstStyle/>
          <a:p>
            <a:endParaRPr lang="ja-JP" altLang="en-US"/>
          </a:p>
        </p:txBody>
      </p:sp>
      <p:sp>
        <p:nvSpPr>
          <p:cNvPr id="5151" name="Text Box 48"/>
          <p:cNvSpPr txBox="1">
            <a:spLocks noChangeArrowheads="1"/>
          </p:cNvSpPr>
          <p:nvPr/>
        </p:nvSpPr>
        <p:spPr bwMode="auto">
          <a:xfrm>
            <a:off x="2700338" y="4984750"/>
            <a:ext cx="793750" cy="274638"/>
          </a:xfrm>
          <a:prstGeom prst="rect">
            <a:avLst/>
          </a:prstGeom>
          <a:noFill/>
          <a:ln w="19050" algn="ctr">
            <a:noFill/>
            <a:miter lim="800000"/>
            <a:headEnd/>
            <a:tailEnd/>
          </a:ln>
        </p:spPr>
        <p:txBody>
          <a:bodyPr wrap="none">
            <a:spAutoFit/>
          </a:bodyPr>
          <a:lstStyle/>
          <a:p>
            <a:r>
              <a:rPr lang="ja-JP" altLang="en-US"/>
              <a:t>機器販売</a:t>
            </a:r>
          </a:p>
        </p:txBody>
      </p:sp>
      <p:sp>
        <p:nvSpPr>
          <p:cNvPr id="5152" name="AutoShape 51"/>
          <p:cNvSpPr>
            <a:spLocks noChangeArrowheads="1"/>
          </p:cNvSpPr>
          <p:nvPr/>
        </p:nvSpPr>
        <p:spPr bwMode="auto">
          <a:xfrm>
            <a:off x="7118350" y="4211638"/>
            <a:ext cx="1908175" cy="768350"/>
          </a:xfrm>
          <a:prstGeom prst="roundRect">
            <a:avLst>
              <a:gd name="adj" fmla="val 16667"/>
            </a:avLst>
          </a:prstGeom>
          <a:noFill/>
          <a:ln w="19050" algn="ctr">
            <a:solidFill>
              <a:schemeClr val="tx1"/>
            </a:solidFill>
            <a:round/>
            <a:headEnd/>
            <a:tailEnd/>
          </a:ln>
        </p:spPr>
        <p:txBody>
          <a:bodyPr anchor="ctr"/>
          <a:lstStyle/>
          <a:p>
            <a:endParaRPr lang="en-US" altLang="ja-JP"/>
          </a:p>
          <a:p>
            <a:endParaRPr lang="en-US" altLang="ja-JP"/>
          </a:p>
          <a:p>
            <a:endParaRPr lang="en-US" altLang="ja-JP"/>
          </a:p>
        </p:txBody>
      </p:sp>
      <p:pic>
        <p:nvPicPr>
          <p:cNvPr id="5153" name="Picture 59"/>
          <p:cNvPicPr>
            <a:picLocks noChangeAspect="1" noChangeArrowheads="1"/>
          </p:cNvPicPr>
          <p:nvPr/>
        </p:nvPicPr>
        <p:blipFill>
          <a:blip r:embed="rId9" cstate="print"/>
          <a:srcRect/>
          <a:stretch>
            <a:fillRect/>
          </a:stretch>
        </p:blipFill>
        <p:spPr bwMode="auto">
          <a:xfrm>
            <a:off x="6915150" y="1130300"/>
            <a:ext cx="1727200" cy="1214438"/>
          </a:xfrm>
          <a:prstGeom prst="rect">
            <a:avLst/>
          </a:prstGeom>
          <a:noFill/>
          <a:ln w="9525">
            <a:noFill/>
            <a:miter lim="800000"/>
            <a:headEnd/>
            <a:tailEnd/>
          </a:ln>
        </p:spPr>
      </p:pic>
      <p:sp>
        <p:nvSpPr>
          <p:cNvPr id="5154" name="Rectangle 61"/>
          <p:cNvSpPr>
            <a:spLocks noChangeArrowheads="1"/>
          </p:cNvSpPr>
          <p:nvPr/>
        </p:nvSpPr>
        <p:spPr bwMode="auto">
          <a:xfrm>
            <a:off x="2855913" y="2635250"/>
            <a:ext cx="5565775" cy="274638"/>
          </a:xfrm>
          <a:prstGeom prst="rect">
            <a:avLst/>
          </a:prstGeom>
          <a:noFill/>
          <a:ln w="19050" algn="ctr">
            <a:noFill/>
            <a:miter lim="800000"/>
            <a:headEnd/>
            <a:tailEnd/>
          </a:ln>
        </p:spPr>
        <p:txBody>
          <a:bodyPr wrap="none">
            <a:spAutoFit/>
          </a:bodyPr>
          <a:lstStyle/>
          <a:p>
            <a:r>
              <a:rPr lang="ja-JP" altLang="en-US">
                <a:solidFill>
                  <a:srgbClr val="000066"/>
                </a:solidFill>
              </a:rPr>
              <a:t>主に</a:t>
            </a:r>
            <a:r>
              <a:rPr lang="en-US" altLang="ja-JP">
                <a:solidFill>
                  <a:srgbClr val="000066"/>
                </a:solidFill>
              </a:rPr>
              <a:t>freespot.com </a:t>
            </a:r>
            <a:r>
              <a:rPr lang="ja-JP" altLang="en-US">
                <a:solidFill>
                  <a:srgbClr val="000066"/>
                </a:solidFill>
              </a:rPr>
              <a:t>を通してオーナー＆ユーザー支援活動を実施しています。</a:t>
            </a:r>
          </a:p>
        </p:txBody>
      </p:sp>
      <p:sp>
        <p:nvSpPr>
          <p:cNvPr id="5155" name="Text Box 62"/>
          <p:cNvSpPr txBox="1">
            <a:spLocks noChangeArrowheads="1"/>
          </p:cNvSpPr>
          <p:nvPr/>
        </p:nvSpPr>
        <p:spPr bwMode="auto">
          <a:xfrm>
            <a:off x="1854200" y="2924175"/>
            <a:ext cx="993775" cy="276225"/>
          </a:xfrm>
          <a:prstGeom prst="rect">
            <a:avLst/>
          </a:prstGeom>
          <a:noFill/>
          <a:ln w="19050" algn="ctr">
            <a:noFill/>
            <a:miter lim="800000"/>
            <a:headEnd/>
            <a:tailEnd/>
          </a:ln>
        </p:spPr>
        <p:txBody>
          <a:bodyPr wrap="none">
            <a:spAutoFit/>
          </a:bodyPr>
          <a:lstStyle/>
          <a:p>
            <a:r>
              <a:rPr lang="ja-JP" altLang="en-US" b="0"/>
              <a:t>加盟：</a:t>
            </a:r>
            <a:r>
              <a:rPr lang="en-US" altLang="ja-JP" b="0"/>
              <a:t>14</a:t>
            </a:r>
            <a:r>
              <a:rPr lang="ja-JP" altLang="en-US" b="0"/>
              <a:t>社</a:t>
            </a:r>
          </a:p>
        </p:txBody>
      </p:sp>
      <p:sp>
        <p:nvSpPr>
          <p:cNvPr id="5156" name="Line 63"/>
          <p:cNvSpPr>
            <a:spLocks noChangeShapeType="1"/>
          </p:cNvSpPr>
          <p:nvPr/>
        </p:nvSpPr>
        <p:spPr bwMode="auto">
          <a:xfrm rot="16200000" flipV="1">
            <a:off x="1370012" y="3573463"/>
            <a:ext cx="288925" cy="0"/>
          </a:xfrm>
          <a:prstGeom prst="line">
            <a:avLst/>
          </a:prstGeom>
          <a:noFill/>
          <a:ln w="57150">
            <a:solidFill>
              <a:srgbClr val="FF9900"/>
            </a:solidFill>
            <a:round/>
            <a:headEnd/>
            <a:tailEnd type="triangle" w="med" len="med"/>
          </a:ln>
        </p:spPr>
        <p:txBody>
          <a:bodyPr anchor="ctr">
            <a:spAutoFit/>
          </a:bodyPr>
          <a:lstStyle/>
          <a:p>
            <a:endParaRPr lang="ja-JP" altLang="en-US"/>
          </a:p>
        </p:txBody>
      </p:sp>
      <p:sp>
        <p:nvSpPr>
          <p:cNvPr id="5157" name="Text Box 64"/>
          <p:cNvSpPr txBox="1">
            <a:spLocks noChangeArrowheads="1"/>
          </p:cNvSpPr>
          <p:nvPr/>
        </p:nvSpPr>
        <p:spPr bwMode="auto">
          <a:xfrm>
            <a:off x="5313363" y="4378325"/>
            <a:ext cx="793750" cy="214313"/>
          </a:xfrm>
          <a:prstGeom prst="rect">
            <a:avLst/>
          </a:prstGeom>
          <a:noFill/>
          <a:ln w="19050" algn="ctr">
            <a:noFill/>
            <a:miter lim="800000"/>
            <a:headEnd/>
            <a:tailEnd/>
          </a:ln>
        </p:spPr>
        <p:txBody>
          <a:bodyPr wrap="none">
            <a:spAutoFit/>
          </a:bodyPr>
          <a:lstStyle/>
          <a:p>
            <a:r>
              <a:rPr lang="en-US" altLang="ja-JP" sz="800"/>
              <a:t>※</a:t>
            </a:r>
            <a:r>
              <a:rPr lang="ja-JP" altLang="en-US" sz="800"/>
              <a:t>カフェの例</a:t>
            </a:r>
          </a:p>
        </p:txBody>
      </p:sp>
      <p:sp>
        <p:nvSpPr>
          <p:cNvPr id="5158" name="Text Box 65"/>
          <p:cNvSpPr txBox="1">
            <a:spLocks noChangeArrowheads="1"/>
          </p:cNvSpPr>
          <p:nvPr/>
        </p:nvSpPr>
        <p:spPr bwMode="auto">
          <a:xfrm>
            <a:off x="4170363" y="5788025"/>
            <a:ext cx="881062" cy="396875"/>
          </a:xfrm>
          <a:prstGeom prst="rect">
            <a:avLst/>
          </a:prstGeom>
          <a:noFill/>
          <a:ln w="19050" algn="ctr">
            <a:noFill/>
            <a:miter lim="800000"/>
            <a:headEnd/>
            <a:tailEnd/>
          </a:ln>
        </p:spPr>
        <p:txBody>
          <a:bodyPr wrap="none">
            <a:spAutoFit/>
          </a:bodyPr>
          <a:lstStyle/>
          <a:p>
            <a:r>
              <a:rPr lang="en-US" altLang="ja-JP" sz="1000"/>
              <a:t>FREESPOT</a:t>
            </a:r>
            <a:br>
              <a:rPr lang="en-US" altLang="ja-JP" sz="1000"/>
            </a:br>
            <a:r>
              <a:rPr lang="ja-JP" altLang="en-US" sz="1000"/>
              <a:t>ルータ設置</a:t>
            </a:r>
          </a:p>
        </p:txBody>
      </p:sp>
      <p:pic>
        <p:nvPicPr>
          <p:cNvPr id="5159" name="Picture 66"/>
          <p:cNvPicPr>
            <a:picLocks noChangeAspect="1" noChangeArrowheads="1"/>
          </p:cNvPicPr>
          <p:nvPr/>
        </p:nvPicPr>
        <p:blipFill>
          <a:blip r:embed="rId10" cstate="print"/>
          <a:srcRect/>
          <a:stretch>
            <a:fillRect/>
          </a:stretch>
        </p:blipFill>
        <p:spPr bwMode="auto">
          <a:xfrm>
            <a:off x="3492500" y="5229225"/>
            <a:ext cx="784225" cy="617538"/>
          </a:xfrm>
          <a:prstGeom prst="rect">
            <a:avLst/>
          </a:prstGeom>
          <a:noFill/>
          <a:ln w="9525">
            <a:noFill/>
            <a:miter lim="800000"/>
            <a:headEnd/>
            <a:tailEnd/>
          </a:ln>
        </p:spPr>
      </p:pic>
      <p:pic>
        <p:nvPicPr>
          <p:cNvPr id="5160" name="Picture 44"/>
          <p:cNvPicPr>
            <a:picLocks noChangeAspect="1" noChangeArrowheads="1"/>
          </p:cNvPicPr>
          <p:nvPr/>
        </p:nvPicPr>
        <p:blipFill>
          <a:blip r:embed="rId11" cstate="print"/>
          <a:srcRect/>
          <a:stretch>
            <a:fillRect/>
          </a:stretch>
        </p:blipFill>
        <p:spPr bwMode="auto">
          <a:xfrm>
            <a:off x="4356100" y="4724400"/>
            <a:ext cx="544513" cy="1100138"/>
          </a:xfrm>
          <a:prstGeom prst="rect">
            <a:avLst/>
          </a:prstGeom>
          <a:noFill/>
          <a:ln w="19050" algn="ctr">
            <a:noFill/>
            <a:miter lim="800000"/>
            <a:headEnd/>
            <a:tailEnd/>
          </a:ln>
        </p:spPr>
      </p:pic>
      <p:pic>
        <p:nvPicPr>
          <p:cNvPr id="5161" name="Picture 42"/>
          <p:cNvPicPr>
            <a:picLocks noChangeAspect="1" noChangeArrowheads="1"/>
          </p:cNvPicPr>
          <p:nvPr/>
        </p:nvPicPr>
        <p:blipFill>
          <a:blip r:embed="rId12" cstate="print"/>
          <a:srcRect/>
          <a:stretch>
            <a:fillRect/>
          </a:stretch>
        </p:blipFill>
        <p:spPr bwMode="auto">
          <a:xfrm>
            <a:off x="1692275" y="4797425"/>
            <a:ext cx="860425" cy="792163"/>
          </a:xfrm>
          <a:prstGeom prst="rect">
            <a:avLst/>
          </a:prstGeom>
          <a:noFill/>
          <a:ln w="3175" algn="ctr">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p:nvPr/>
        </p:nvGraphicFramePr>
        <p:xfrm>
          <a:off x="4499992" y="2852936"/>
          <a:ext cx="4104456" cy="3162450"/>
        </p:xfrm>
        <a:graphic>
          <a:graphicData uri="http://schemas.openxmlformats.org/drawingml/2006/chart">
            <c:chart xmlns:c="http://schemas.openxmlformats.org/drawingml/2006/chart" xmlns:r="http://schemas.openxmlformats.org/officeDocument/2006/relationships" r:id="rId3"/>
          </a:graphicData>
        </a:graphic>
      </p:graphicFrame>
      <p:sp>
        <p:nvSpPr>
          <p:cNvPr id="6147" name="Rectangle 2"/>
          <p:cNvSpPr>
            <a:spLocks noGrp="1" noChangeArrowheads="1"/>
          </p:cNvSpPr>
          <p:nvPr>
            <p:ph type="title"/>
          </p:nvPr>
        </p:nvSpPr>
        <p:spPr/>
        <p:txBody>
          <a:bodyPr/>
          <a:lstStyle/>
          <a:p>
            <a:pPr eaLnBrk="1" hangingPunct="1"/>
            <a:r>
              <a:rPr lang="en-US" altLang="ja-JP" smtClean="0"/>
              <a:t>FREESPOT</a:t>
            </a:r>
            <a:r>
              <a:rPr lang="ja-JP" altLang="en-US" smtClean="0"/>
              <a:t>の広がり＆利用状況</a:t>
            </a:r>
          </a:p>
        </p:txBody>
      </p:sp>
      <p:sp>
        <p:nvSpPr>
          <p:cNvPr id="6148" name="Text Box 4"/>
          <p:cNvSpPr txBox="1">
            <a:spLocks noChangeArrowheads="1"/>
          </p:cNvSpPr>
          <p:nvPr/>
        </p:nvSpPr>
        <p:spPr bwMode="auto">
          <a:xfrm>
            <a:off x="3635375" y="1341438"/>
            <a:ext cx="5508625" cy="1038225"/>
          </a:xfrm>
          <a:prstGeom prst="rect">
            <a:avLst/>
          </a:prstGeom>
          <a:noFill/>
          <a:ln w="19050" algn="ctr">
            <a:noFill/>
            <a:miter lim="800000"/>
            <a:headEnd/>
            <a:tailEnd/>
          </a:ln>
        </p:spPr>
        <p:txBody>
          <a:bodyPr>
            <a:spAutoFit/>
          </a:bodyPr>
          <a:lstStyle/>
          <a:p>
            <a:pPr algn="l"/>
            <a:r>
              <a:rPr lang="ja-JP" altLang="en-US" sz="1600" dirty="0"/>
              <a:t>マップ登録数は、</a:t>
            </a:r>
            <a:r>
              <a:rPr lang="en-US" altLang="ja-JP" sz="1600" dirty="0" smtClean="0">
                <a:solidFill>
                  <a:srgbClr val="FF0000"/>
                </a:solidFill>
              </a:rPr>
              <a:t>11,456</a:t>
            </a:r>
            <a:r>
              <a:rPr lang="ja-JP" altLang="en-US" sz="1600" dirty="0" smtClean="0">
                <a:solidFill>
                  <a:srgbClr val="FF0000"/>
                </a:solidFill>
              </a:rPr>
              <a:t>ヶ</a:t>
            </a:r>
            <a:r>
              <a:rPr lang="ja-JP" altLang="en-US" sz="1600" dirty="0">
                <a:solidFill>
                  <a:srgbClr val="FF0000"/>
                </a:solidFill>
              </a:rPr>
              <a:t>所（</a:t>
            </a:r>
            <a:r>
              <a:rPr lang="en-US" altLang="ja-JP" sz="1600" dirty="0" smtClean="0">
                <a:solidFill>
                  <a:srgbClr val="FF0000"/>
                </a:solidFill>
              </a:rPr>
              <a:t>2014</a:t>
            </a:r>
            <a:r>
              <a:rPr lang="ja-JP" altLang="en-US" sz="1600" dirty="0" smtClean="0">
                <a:solidFill>
                  <a:srgbClr val="FF0000"/>
                </a:solidFill>
              </a:rPr>
              <a:t>年</a:t>
            </a:r>
            <a:r>
              <a:rPr lang="en-US" altLang="ja-JP" sz="1600" dirty="0" smtClean="0">
                <a:solidFill>
                  <a:srgbClr val="FF0000"/>
                </a:solidFill>
              </a:rPr>
              <a:t>2</a:t>
            </a:r>
            <a:r>
              <a:rPr lang="ja-JP" altLang="en-US" sz="1600" dirty="0" smtClean="0">
                <a:solidFill>
                  <a:srgbClr val="FF0000"/>
                </a:solidFill>
              </a:rPr>
              <a:t>月</a:t>
            </a:r>
            <a:r>
              <a:rPr lang="en-US" altLang="ja-JP" sz="1600" dirty="0" smtClean="0">
                <a:solidFill>
                  <a:srgbClr val="FF0000"/>
                </a:solidFill>
              </a:rPr>
              <a:t>19</a:t>
            </a:r>
            <a:r>
              <a:rPr lang="ja-JP" altLang="en-US" sz="1600" dirty="0" smtClean="0">
                <a:solidFill>
                  <a:srgbClr val="FF0000"/>
                </a:solidFill>
              </a:rPr>
              <a:t>日</a:t>
            </a:r>
            <a:r>
              <a:rPr lang="ja-JP" altLang="en-US" sz="1600" dirty="0">
                <a:solidFill>
                  <a:srgbClr val="FF0000"/>
                </a:solidFill>
              </a:rPr>
              <a:t>時点）</a:t>
            </a:r>
          </a:p>
          <a:p>
            <a:pPr algn="l"/>
            <a:r>
              <a:rPr lang="ja-JP" altLang="en-US" sz="1300" dirty="0"/>
              <a:t>    延べ接続端末台数も</a:t>
            </a:r>
            <a:r>
              <a:rPr lang="en-US" altLang="ja-JP" sz="1300" dirty="0"/>
              <a:t>2011</a:t>
            </a:r>
            <a:r>
              <a:rPr lang="ja-JP" altLang="en-US" sz="1300" dirty="0"/>
              <a:t>年に急増。</a:t>
            </a:r>
            <a:r>
              <a:rPr lang="ja-JP" altLang="en-US" sz="1300" b="0" dirty="0"/>
              <a:t/>
            </a:r>
            <a:br>
              <a:rPr lang="ja-JP" altLang="en-US" sz="1300" b="0" dirty="0"/>
            </a:br>
            <a:r>
              <a:rPr lang="ja-JP" altLang="en-US" sz="1300" b="0" dirty="0"/>
              <a:t>    ⇒ </a:t>
            </a:r>
            <a:r>
              <a:rPr lang="en-US" altLang="ja-JP" sz="1300" b="0" dirty="0" err="1"/>
              <a:t>iPhone</a:t>
            </a:r>
            <a:r>
              <a:rPr lang="ja-JP" altLang="en-US" sz="1300" b="0" dirty="0" err="1"/>
              <a:t>、</a:t>
            </a:r>
            <a:r>
              <a:rPr lang="en-US" altLang="ja-JP" sz="1300" b="0" dirty="0"/>
              <a:t>Android</a:t>
            </a:r>
            <a:r>
              <a:rPr lang="ja-JP" altLang="en-US" sz="1300" b="0" dirty="0"/>
              <a:t>をはじめとするスマートフォン・タブレット</a:t>
            </a:r>
            <a:br>
              <a:rPr lang="ja-JP" altLang="en-US" sz="1300" b="0" dirty="0"/>
            </a:br>
            <a:r>
              <a:rPr lang="ja-JP" altLang="en-US" sz="1300" b="0" dirty="0"/>
              <a:t>　    の急速な普及による影響と考えられます。</a:t>
            </a:r>
          </a:p>
        </p:txBody>
      </p:sp>
      <p:sp>
        <p:nvSpPr>
          <p:cNvPr id="6149" name="Text Box 5"/>
          <p:cNvSpPr txBox="1">
            <a:spLocks noChangeArrowheads="1"/>
          </p:cNvSpPr>
          <p:nvPr/>
        </p:nvSpPr>
        <p:spPr bwMode="auto">
          <a:xfrm>
            <a:off x="361950" y="5851525"/>
            <a:ext cx="4606925" cy="365125"/>
          </a:xfrm>
          <a:prstGeom prst="rect">
            <a:avLst/>
          </a:prstGeom>
          <a:noFill/>
          <a:ln w="19050" algn="ctr">
            <a:noFill/>
            <a:miter lim="800000"/>
            <a:headEnd/>
            <a:tailEnd/>
          </a:ln>
        </p:spPr>
        <p:txBody>
          <a:bodyPr>
            <a:spAutoFit/>
          </a:bodyPr>
          <a:lstStyle/>
          <a:p>
            <a:pPr algn="l"/>
            <a:r>
              <a:rPr lang="en-US" altLang="ja-JP" sz="900" b="0"/>
              <a:t>※</a:t>
            </a:r>
            <a:r>
              <a:rPr lang="ja-JP" altLang="en-US" sz="900" b="0"/>
              <a:t>対象</a:t>
            </a:r>
            <a:r>
              <a:rPr lang="en-US" altLang="ja-JP" sz="900" b="0"/>
              <a:t>AP</a:t>
            </a:r>
            <a:r>
              <a:rPr lang="ja-JP" altLang="en-US" sz="900" b="0"/>
              <a:t>数は、</a:t>
            </a:r>
            <a:r>
              <a:rPr lang="en-US" altLang="ja-JP" sz="900" b="0"/>
              <a:t>FREESPOT</a:t>
            </a:r>
            <a:r>
              <a:rPr lang="ja-JP" altLang="en-US" sz="900" b="0"/>
              <a:t>専用</a:t>
            </a:r>
            <a:r>
              <a:rPr lang="en-US" altLang="ja-JP" sz="900" b="0"/>
              <a:t>AP</a:t>
            </a:r>
            <a:r>
              <a:rPr lang="ja-JP" altLang="en-US" sz="900" b="0"/>
              <a:t>のうち、ログを取得できた</a:t>
            </a:r>
            <a:br>
              <a:rPr lang="ja-JP" altLang="en-US" sz="900" b="0"/>
            </a:br>
            <a:r>
              <a:rPr lang="ja-JP" altLang="en-US" sz="900" b="0"/>
              <a:t>　</a:t>
            </a:r>
            <a:r>
              <a:rPr lang="en-US" altLang="ja-JP" sz="900" b="0"/>
              <a:t>AP</a:t>
            </a:r>
            <a:r>
              <a:rPr lang="ja-JP" altLang="en-US" sz="900" b="0"/>
              <a:t>数（稼働が確認された数となる）</a:t>
            </a:r>
          </a:p>
        </p:txBody>
      </p:sp>
      <p:sp>
        <p:nvSpPr>
          <p:cNvPr id="6150" name="Text Box 6"/>
          <p:cNvSpPr txBox="1">
            <a:spLocks noChangeArrowheads="1"/>
          </p:cNvSpPr>
          <p:nvPr/>
        </p:nvSpPr>
        <p:spPr bwMode="auto">
          <a:xfrm>
            <a:off x="504825" y="1125538"/>
            <a:ext cx="3097213" cy="517525"/>
          </a:xfrm>
          <a:prstGeom prst="rect">
            <a:avLst/>
          </a:prstGeom>
          <a:noFill/>
          <a:ln w="19050" algn="ctr">
            <a:noFill/>
            <a:miter lim="800000"/>
            <a:headEnd/>
            <a:tailEnd/>
          </a:ln>
        </p:spPr>
        <p:txBody>
          <a:bodyPr>
            <a:spAutoFit/>
          </a:bodyPr>
          <a:lstStyle/>
          <a:p>
            <a:pPr algn="l"/>
            <a:r>
              <a:rPr lang="en-US" altLang="ja-JP" sz="1400"/>
              <a:t>FREESPOT</a:t>
            </a:r>
            <a:r>
              <a:rPr lang="ja-JP" altLang="en-US" sz="1400"/>
              <a:t>マップ登録件数及び</a:t>
            </a:r>
            <a:br>
              <a:rPr lang="ja-JP" altLang="en-US" sz="1400"/>
            </a:br>
            <a:r>
              <a:rPr lang="ja-JP" altLang="en-US" sz="1400"/>
              <a:t>年間接続端末台数の推移</a:t>
            </a:r>
          </a:p>
        </p:txBody>
      </p:sp>
      <p:sp>
        <p:nvSpPr>
          <p:cNvPr id="6151" name="Text Box 7"/>
          <p:cNvSpPr txBox="1">
            <a:spLocks noChangeArrowheads="1"/>
          </p:cNvSpPr>
          <p:nvPr/>
        </p:nvSpPr>
        <p:spPr bwMode="auto">
          <a:xfrm>
            <a:off x="373063" y="6283325"/>
            <a:ext cx="4464050" cy="228600"/>
          </a:xfrm>
          <a:prstGeom prst="rect">
            <a:avLst/>
          </a:prstGeom>
          <a:noFill/>
          <a:ln w="19050" algn="ctr">
            <a:noFill/>
            <a:miter lim="800000"/>
            <a:headEnd/>
            <a:tailEnd/>
          </a:ln>
        </p:spPr>
        <p:txBody>
          <a:bodyPr>
            <a:spAutoFit/>
          </a:bodyPr>
          <a:lstStyle/>
          <a:p>
            <a:pPr algn="l"/>
            <a:r>
              <a:rPr lang="en-US" altLang="ja-JP" sz="900" b="0"/>
              <a:t>※</a:t>
            </a:r>
            <a:r>
              <a:rPr lang="ja-JP" altLang="en-US" sz="900" b="0"/>
              <a:t>マップ登録数は、</a:t>
            </a:r>
            <a:r>
              <a:rPr lang="en-US" altLang="ja-JP" sz="900" b="0"/>
              <a:t>FREESPOT</a:t>
            </a:r>
            <a:r>
              <a:rPr lang="ja-JP" altLang="en-US" sz="900" b="0"/>
              <a:t>検索サイトに登録された店舗数</a:t>
            </a:r>
          </a:p>
        </p:txBody>
      </p:sp>
      <p:pic>
        <p:nvPicPr>
          <p:cNvPr id="6152" name="Picture 11"/>
          <p:cNvPicPr>
            <a:picLocks noChangeAspect="1" noChangeArrowheads="1"/>
          </p:cNvPicPr>
          <p:nvPr/>
        </p:nvPicPr>
        <p:blipFill>
          <a:blip r:embed="rId4" cstate="print"/>
          <a:srcRect/>
          <a:stretch>
            <a:fillRect/>
          </a:stretch>
        </p:blipFill>
        <p:spPr bwMode="auto">
          <a:xfrm>
            <a:off x="179388" y="1557338"/>
            <a:ext cx="3633787" cy="4265612"/>
          </a:xfrm>
          <a:prstGeom prst="rect">
            <a:avLst/>
          </a:prstGeom>
          <a:noFill/>
          <a:ln w="19050" algn="ctr">
            <a:noFill/>
            <a:miter lim="800000"/>
            <a:headEnd/>
            <a:tailEnd/>
          </a:ln>
        </p:spPr>
      </p:pic>
      <p:sp>
        <p:nvSpPr>
          <p:cNvPr id="6153" name="Text Box 12"/>
          <p:cNvSpPr txBox="1">
            <a:spLocks noChangeArrowheads="1"/>
          </p:cNvSpPr>
          <p:nvPr/>
        </p:nvSpPr>
        <p:spPr bwMode="auto">
          <a:xfrm>
            <a:off x="2855913" y="5491163"/>
            <a:ext cx="565150" cy="244475"/>
          </a:xfrm>
          <a:prstGeom prst="rect">
            <a:avLst/>
          </a:prstGeom>
          <a:noFill/>
          <a:ln w="19050" algn="ctr">
            <a:noFill/>
            <a:miter lim="800000"/>
            <a:headEnd/>
            <a:tailEnd/>
          </a:ln>
        </p:spPr>
        <p:txBody>
          <a:bodyPr wrap="none">
            <a:spAutoFit/>
          </a:bodyPr>
          <a:lstStyle/>
          <a:p>
            <a:r>
              <a:rPr lang="ja-JP" altLang="en-US" sz="1000"/>
              <a:t>（年）</a:t>
            </a:r>
          </a:p>
        </p:txBody>
      </p:sp>
      <p:sp>
        <p:nvSpPr>
          <p:cNvPr id="6154" name="Text Box 17"/>
          <p:cNvSpPr txBox="1">
            <a:spLocks noChangeArrowheads="1"/>
          </p:cNvSpPr>
          <p:nvPr/>
        </p:nvSpPr>
        <p:spPr bwMode="auto">
          <a:xfrm>
            <a:off x="4054475" y="2565400"/>
            <a:ext cx="3895725" cy="320675"/>
          </a:xfrm>
          <a:prstGeom prst="rect">
            <a:avLst/>
          </a:prstGeom>
          <a:noFill/>
          <a:ln w="19050" algn="ctr">
            <a:noFill/>
            <a:miter lim="800000"/>
            <a:headEnd/>
            <a:tailEnd/>
          </a:ln>
        </p:spPr>
        <p:txBody>
          <a:bodyPr wrap="none">
            <a:spAutoFit/>
          </a:bodyPr>
          <a:lstStyle/>
          <a:p>
            <a:r>
              <a:rPr lang="en-US" altLang="ja-JP" sz="1500"/>
              <a:t>■FREESPOT</a:t>
            </a:r>
            <a:r>
              <a:rPr lang="ja-JP" altLang="en-US" sz="1500"/>
              <a:t>設置オーナー様　業態別分布</a:t>
            </a:r>
          </a:p>
        </p:txBody>
      </p:sp>
      <p:sp>
        <p:nvSpPr>
          <p:cNvPr id="6155" name="Text Box 18"/>
          <p:cNvSpPr txBox="1">
            <a:spLocks noChangeArrowheads="1"/>
          </p:cNvSpPr>
          <p:nvPr/>
        </p:nvSpPr>
        <p:spPr bwMode="auto">
          <a:xfrm>
            <a:off x="4284663" y="6237288"/>
            <a:ext cx="4633912" cy="396875"/>
          </a:xfrm>
          <a:prstGeom prst="rect">
            <a:avLst/>
          </a:prstGeom>
          <a:noFill/>
          <a:ln w="19050" algn="ctr">
            <a:noFill/>
            <a:miter lim="800000"/>
            <a:headEnd/>
            <a:tailEnd/>
          </a:ln>
        </p:spPr>
        <p:txBody>
          <a:bodyPr wrap="none">
            <a:spAutoFit/>
          </a:bodyPr>
          <a:lstStyle/>
          <a:p>
            <a:pPr algn="l"/>
            <a:r>
              <a:rPr lang="ja-JP" altLang="en-US" sz="1000" b="0"/>
              <a:t>その他施設例：商店街、道の駅、高速道路</a:t>
            </a:r>
            <a:r>
              <a:rPr lang="en-US" altLang="ja-JP" sz="1000" b="0"/>
              <a:t>SA/PA</a:t>
            </a:r>
            <a:r>
              <a:rPr lang="ja-JP" altLang="en-US" sz="1000" b="0"/>
              <a:t>、専門学校、病院ラウンジ、</a:t>
            </a:r>
            <a:br>
              <a:rPr lang="ja-JP" altLang="en-US" sz="1000" b="0"/>
            </a:br>
            <a:r>
              <a:rPr lang="ja-JP" altLang="en-US" sz="1000" b="0"/>
              <a:t>　　　　　　　空港ロビー、駅待合室、カラオケ店、居酒屋・バー　等</a:t>
            </a:r>
          </a:p>
        </p:txBody>
      </p:sp>
      <p:sp>
        <p:nvSpPr>
          <p:cNvPr id="6156" name="Text Box 19"/>
          <p:cNvSpPr txBox="1">
            <a:spLocks noChangeArrowheads="1"/>
          </p:cNvSpPr>
          <p:nvPr/>
        </p:nvSpPr>
        <p:spPr bwMode="auto">
          <a:xfrm>
            <a:off x="6948488" y="2781300"/>
            <a:ext cx="1785937" cy="246063"/>
          </a:xfrm>
          <a:prstGeom prst="rect">
            <a:avLst/>
          </a:prstGeom>
          <a:noFill/>
          <a:ln w="19050" algn="ctr">
            <a:noFill/>
            <a:miter lim="800000"/>
            <a:headEnd/>
            <a:tailEnd/>
          </a:ln>
        </p:spPr>
        <p:txBody>
          <a:bodyPr wrap="none">
            <a:spAutoFit/>
          </a:bodyPr>
          <a:lstStyle/>
          <a:p>
            <a:r>
              <a:rPr lang="ja-JP" altLang="en-US" sz="1000"/>
              <a:t>（</a:t>
            </a:r>
            <a:r>
              <a:rPr lang="en-US" altLang="ja-JP" sz="1000"/>
              <a:t>FREESPOT</a:t>
            </a:r>
            <a:r>
              <a:rPr lang="ja-JP" altLang="en-US" sz="1000"/>
              <a:t>協議会調べ）</a:t>
            </a:r>
          </a:p>
        </p:txBody>
      </p:sp>
      <p:sp>
        <p:nvSpPr>
          <p:cNvPr id="6157" name="Text Box 4"/>
          <p:cNvSpPr txBox="1">
            <a:spLocks noChangeArrowheads="1"/>
          </p:cNvSpPr>
          <p:nvPr/>
        </p:nvSpPr>
        <p:spPr bwMode="auto">
          <a:xfrm>
            <a:off x="7667625" y="3357563"/>
            <a:ext cx="1008063" cy="292100"/>
          </a:xfrm>
          <a:prstGeom prst="rect">
            <a:avLst/>
          </a:prstGeom>
          <a:noFill/>
          <a:ln w="19050" algn="ctr">
            <a:noFill/>
            <a:miter lim="800000"/>
            <a:headEnd/>
            <a:tailEnd/>
          </a:ln>
        </p:spPr>
        <p:txBody>
          <a:bodyPr>
            <a:spAutoFit/>
          </a:bodyPr>
          <a:lstStyle/>
          <a:p>
            <a:pPr algn="l"/>
            <a:r>
              <a:rPr lang="ja-JP" altLang="en-US" sz="1300" b="0"/>
              <a:t>宿泊施設</a:t>
            </a:r>
          </a:p>
        </p:txBody>
      </p:sp>
      <p:sp>
        <p:nvSpPr>
          <p:cNvPr id="6158" name="Text Box 4"/>
          <p:cNvSpPr txBox="1">
            <a:spLocks noChangeArrowheads="1"/>
          </p:cNvSpPr>
          <p:nvPr/>
        </p:nvSpPr>
        <p:spPr bwMode="auto">
          <a:xfrm>
            <a:off x="7596188" y="5445125"/>
            <a:ext cx="1439862" cy="292100"/>
          </a:xfrm>
          <a:prstGeom prst="rect">
            <a:avLst/>
          </a:prstGeom>
          <a:noFill/>
          <a:ln w="19050" algn="ctr">
            <a:noFill/>
            <a:miter lim="800000"/>
            <a:headEnd/>
            <a:tailEnd/>
          </a:ln>
        </p:spPr>
        <p:txBody>
          <a:bodyPr>
            <a:spAutoFit/>
          </a:bodyPr>
          <a:lstStyle/>
          <a:p>
            <a:pPr algn="l"/>
            <a:r>
              <a:rPr lang="ja-JP" altLang="en-US" sz="1300" b="0"/>
              <a:t>公共施設</a:t>
            </a:r>
          </a:p>
        </p:txBody>
      </p:sp>
      <p:sp>
        <p:nvSpPr>
          <p:cNvPr id="6159" name="Text Box 4"/>
          <p:cNvSpPr txBox="1">
            <a:spLocks noChangeArrowheads="1"/>
          </p:cNvSpPr>
          <p:nvPr/>
        </p:nvSpPr>
        <p:spPr bwMode="auto">
          <a:xfrm>
            <a:off x="5940425" y="5949950"/>
            <a:ext cx="1439863" cy="292100"/>
          </a:xfrm>
          <a:prstGeom prst="rect">
            <a:avLst/>
          </a:prstGeom>
          <a:noFill/>
          <a:ln w="19050" algn="ctr">
            <a:noFill/>
            <a:miter lim="800000"/>
            <a:headEnd/>
            <a:tailEnd/>
          </a:ln>
        </p:spPr>
        <p:txBody>
          <a:bodyPr>
            <a:spAutoFit/>
          </a:bodyPr>
          <a:lstStyle/>
          <a:p>
            <a:pPr algn="l"/>
            <a:r>
              <a:rPr lang="ja-JP" altLang="en-US" sz="1300" b="0"/>
              <a:t>カフェ、喫茶店</a:t>
            </a:r>
          </a:p>
        </p:txBody>
      </p:sp>
      <p:sp>
        <p:nvSpPr>
          <p:cNvPr id="6160" name="Text Box 4"/>
          <p:cNvSpPr txBox="1">
            <a:spLocks noChangeArrowheads="1"/>
          </p:cNvSpPr>
          <p:nvPr/>
        </p:nvSpPr>
        <p:spPr bwMode="auto">
          <a:xfrm>
            <a:off x="4932363" y="5661025"/>
            <a:ext cx="1439862" cy="292100"/>
          </a:xfrm>
          <a:prstGeom prst="rect">
            <a:avLst/>
          </a:prstGeom>
          <a:noFill/>
          <a:ln w="19050" algn="ctr">
            <a:noFill/>
            <a:miter lim="800000"/>
            <a:headEnd/>
            <a:tailEnd/>
          </a:ln>
        </p:spPr>
        <p:txBody>
          <a:bodyPr>
            <a:spAutoFit/>
          </a:bodyPr>
          <a:lstStyle/>
          <a:p>
            <a:pPr algn="l"/>
            <a:r>
              <a:rPr lang="ja-JP" altLang="en-US" sz="1300" b="0"/>
              <a:t>レストラン</a:t>
            </a:r>
          </a:p>
        </p:txBody>
      </p:sp>
      <p:sp>
        <p:nvSpPr>
          <p:cNvPr id="6161" name="Text Box 4"/>
          <p:cNvSpPr txBox="1">
            <a:spLocks noChangeArrowheads="1"/>
          </p:cNvSpPr>
          <p:nvPr/>
        </p:nvSpPr>
        <p:spPr bwMode="auto">
          <a:xfrm>
            <a:off x="4427538" y="5084763"/>
            <a:ext cx="1439862" cy="492125"/>
          </a:xfrm>
          <a:prstGeom prst="rect">
            <a:avLst/>
          </a:prstGeom>
          <a:noFill/>
          <a:ln w="19050" algn="ctr">
            <a:noFill/>
            <a:miter lim="800000"/>
            <a:headEnd/>
            <a:tailEnd/>
          </a:ln>
        </p:spPr>
        <p:txBody>
          <a:bodyPr>
            <a:spAutoFit/>
          </a:bodyPr>
          <a:lstStyle/>
          <a:p>
            <a:pPr algn="l">
              <a:spcBef>
                <a:spcPct val="0"/>
              </a:spcBef>
            </a:pPr>
            <a:r>
              <a:rPr lang="ja-JP" altLang="en-US" sz="1300" b="0"/>
              <a:t>一般店舗</a:t>
            </a:r>
            <a:endParaRPr lang="en-US" altLang="ja-JP" sz="1300" b="0"/>
          </a:p>
          <a:p>
            <a:pPr algn="l">
              <a:spcBef>
                <a:spcPct val="0"/>
              </a:spcBef>
            </a:pPr>
            <a:r>
              <a:rPr lang="ja-JP" altLang="en-US" sz="1300" b="0"/>
              <a:t>コンビニ</a:t>
            </a:r>
          </a:p>
        </p:txBody>
      </p:sp>
      <p:sp>
        <p:nvSpPr>
          <p:cNvPr id="6162" name="Text Box 4"/>
          <p:cNvSpPr txBox="1">
            <a:spLocks noChangeArrowheads="1"/>
          </p:cNvSpPr>
          <p:nvPr/>
        </p:nvSpPr>
        <p:spPr bwMode="auto">
          <a:xfrm>
            <a:off x="3924300" y="4581525"/>
            <a:ext cx="1439863" cy="414338"/>
          </a:xfrm>
          <a:prstGeom prst="rect">
            <a:avLst/>
          </a:prstGeom>
          <a:noFill/>
          <a:ln w="19050" algn="ctr">
            <a:noFill/>
            <a:miter lim="800000"/>
            <a:headEnd/>
            <a:tailEnd/>
          </a:ln>
        </p:spPr>
        <p:txBody>
          <a:bodyPr>
            <a:spAutoFit/>
          </a:bodyPr>
          <a:lstStyle/>
          <a:p>
            <a:pPr algn="l">
              <a:spcBef>
                <a:spcPct val="0"/>
              </a:spcBef>
            </a:pPr>
            <a:r>
              <a:rPr lang="ja-JP" altLang="en-US" sz="1300" b="0"/>
              <a:t>マンガ喫茶</a:t>
            </a:r>
            <a:endParaRPr lang="en-US" altLang="ja-JP" sz="1300" b="0"/>
          </a:p>
          <a:p>
            <a:pPr algn="l">
              <a:spcBef>
                <a:spcPct val="0"/>
              </a:spcBef>
            </a:pPr>
            <a:r>
              <a:rPr lang="ja-JP" altLang="en-US" sz="800" b="0"/>
              <a:t>（インターネットカフェ）</a:t>
            </a:r>
          </a:p>
        </p:txBody>
      </p:sp>
      <p:sp>
        <p:nvSpPr>
          <p:cNvPr id="6163" name="Text Box 4"/>
          <p:cNvSpPr txBox="1">
            <a:spLocks noChangeArrowheads="1"/>
          </p:cNvSpPr>
          <p:nvPr/>
        </p:nvSpPr>
        <p:spPr bwMode="auto">
          <a:xfrm>
            <a:off x="4427538" y="3284538"/>
            <a:ext cx="1439862" cy="292100"/>
          </a:xfrm>
          <a:prstGeom prst="rect">
            <a:avLst/>
          </a:prstGeom>
          <a:noFill/>
          <a:ln w="19050" algn="ctr">
            <a:noFill/>
            <a:miter lim="800000"/>
            <a:headEnd/>
            <a:tailEnd/>
          </a:ln>
        </p:spPr>
        <p:txBody>
          <a:bodyPr>
            <a:spAutoFit/>
          </a:bodyPr>
          <a:lstStyle/>
          <a:p>
            <a:pPr algn="l">
              <a:spcBef>
                <a:spcPct val="0"/>
              </a:spcBef>
            </a:pPr>
            <a:r>
              <a:rPr lang="ja-JP" altLang="en-US" sz="1300" b="0"/>
              <a:t>その他施設</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5"/>
          <p:cNvSpPr>
            <a:spLocks noGrp="1" noChangeArrowheads="1"/>
          </p:cNvSpPr>
          <p:nvPr>
            <p:ph type="title"/>
          </p:nvPr>
        </p:nvSpPr>
        <p:spPr>
          <a:noFill/>
        </p:spPr>
        <p:txBody>
          <a:bodyPr/>
          <a:lstStyle/>
          <a:p>
            <a:pPr eaLnBrk="1" hangingPunct="1"/>
            <a:r>
              <a:rPr lang="en-US" altLang="ja-JP" smtClean="0"/>
              <a:t>FREESPOT</a:t>
            </a:r>
            <a:r>
              <a:rPr lang="ja-JP" altLang="en-US" smtClean="0"/>
              <a:t>協議会とは</a:t>
            </a:r>
          </a:p>
        </p:txBody>
      </p:sp>
      <p:pic>
        <p:nvPicPr>
          <p:cNvPr id="7171" name="Picture 38"/>
          <p:cNvPicPr>
            <a:picLocks noChangeAspect="1" noChangeArrowheads="1"/>
          </p:cNvPicPr>
          <p:nvPr/>
        </p:nvPicPr>
        <p:blipFill>
          <a:blip r:embed="rId3" cstate="print"/>
          <a:srcRect/>
          <a:stretch>
            <a:fillRect/>
          </a:stretch>
        </p:blipFill>
        <p:spPr bwMode="auto">
          <a:xfrm>
            <a:off x="315913" y="2778125"/>
            <a:ext cx="3455987" cy="2960688"/>
          </a:xfrm>
          <a:prstGeom prst="rect">
            <a:avLst/>
          </a:prstGeom>
          <a:noFill/>
          <a:ln w="9525">
            <a:solidFill>
              <a:srgbClr val="969696"/>
            </a:solidFill>
            <a:miter lim="800000"/>
            <a:headEnd/>
            <a:tailEnd/>
          </a:ln>
        </p:spPr>
      </p:pic>
      <p:sp>
        <p:nvSpPr>
          <p:cNvPr id="7172" name="Text Box 40"/>
          <p:cNvSpPr txBox="1">
            <a:spLocks noChangeArrowheads="1"/>
          </p:cNvSpPr>
          <p:nvPr/>
        </p:nvSpPr>
        <p:spPr bwMode="auto">
          <a:xfrm>
            <a:off x="3929063" y="2236788"/>
            <a:ext cx="3298825" cy="457200"/>
          </a:xfrm>
          <a:prstGeom prst="rect">
            <a:avLst/>
          </a:prstGeom>
          <a:noFill/>
          <a:ln w="38100" cmpd="dbl">
            <a:noFill/>
            <a:miter lim="800000"/>
            <a:headEnd/>
            <a:tailEnd/>
          </a:ln>
        </p:spPr>
        <p:txBody>
          <a:bodyPr>
            <a:spAutoFit/>
          </a:bodyPr>
          <a:lstStyle/>
          <a:p>
            <a:pPr algn="l">
              <a:spcBef>
                <a:spcPct val="0"/>
              </a:spcBef>
            </a:pPr>
            <a:r>
              <a:rPr lang="en-US" altLang="ja-JP" sz="2400">
                <a:solidFill>
                  <a:srgbClr val="FF0000"/>
                </a:solidFill>
              </a:rPr>
              <a:t>freespot.com</a:t>
            </a:r>
          </a:p>
        </p:txBody>
      </p:sp>
      <p:pic>
        <p:nvPicPr>
          <p:cNvPr id="833577" name="Picture 41"/>
          <p:cNvPicPr>
            <a:picLocks noChangeAspect="1" noChangeArrowheads="1"/>
          </p:cNvPicPr>
          <p:nvPr/>
        </p:nvPicPr>
        <p:blipFill>
          <a:blip r:embed="rId4" cstate="print"/>
          <a:srcRect/>
          <a:stretch>
            <a:fillRect/>
          </a:stretch>
        </p:blipFill>
        <p:spPr bwMode="auto">
          <a:xfrm>
            <a:off x="1042988" y="4757738"/>
            <a:ext cx="2952750" cy="1733550"/>
          </a:xfrm>
          <a:prstGeom prst="rect">
            <a:avLst/>
          </a:prstGeom>
          <a:noFill/>
          <a:ln w="9525">
            <a:solidFill>
              <a:srgbClr val="969696"/>
            </a:solidFill>
            <a:miter lim="800000"/>
            <a:headEnd/>
            <a:tailEnd/>
          </a:ln>
          <a:effectLst>
            <a:outerShdw dist="107763" dir="2700000" algn="ctr" rotWithShape="0">
              <a:srgbClr val="808080">
                <a:alpha val="50000"/>
              </a:srgbClr>
            </a:outerShdw>
          </a:effectLst>
        </p:spPr>
      </p:pic>
      <p:sp>
        <p:nvSpPr>
          <p:cNvPr id="833578" name="Text Box 42"/>
          <p:cNvSpPr txBox="1">
            <a:spLocks noChangeArrowheads="1"/>
          </p:cNvSpPr>
          <p:nvPr/>
        </p:nvSpPr>
        <p:spPr bwMode="auto">
          <a:xfrm>
            <a:off x="6459538" y="3305175"/>
            <a:ext cx="2738437" cy="1827213"/>
          </a:xfrm>
          <a:prstGeom prst="rect">
            <a:avLst/>
          </a:prstGeom>
          <a:noFill/>
          <a:ln w="9525" algn="ctr">
            <a:noFill/>
            <a:miter lim="800000"/>
            <a:headEnd/>
            <a:tailEnd/>
          </a:ln>
          <a:effectLst/>
        </p:spPr>
        <p:txBody>
          <a:bodyPr>
            <a:spAutoFit/>
          </a:bodyPr>
          <a:lstStyle/>
          <a:p>
            <a:pPr algn="l">
              <a:lnSpc>
                <a:spcPct val="90000"/>
              </a:lnSpc>
              <a:defRPr/>
            </a:pPr>
            <a:r>
              <a:rPr lang="ja-JP" altLang="en-US" sz="1400">
                <a:solidFill>
                  <a:srgbClr val="0000FF"/>
                </a:solidFill>
                <a:effectLst>
                  <a:outerShdw blurRad="38100" dist="38100" dir="2700000" algn="tl">
                    <a:srgbClr val="C0C0C0"/>
                  </a:outerShdw>
                </a:effectLst>
              </a:rPr>
              <a:t>利用ユーザー向けコンテンツ</a:t>
            </a:r>
          </a:p>
          <a:p>
            <a:pPr algn="l">
              <a:lnSpc>
                <a:spcPct val="90000"/>
              </a:lnSpc>
              <a:defRPr/>
            </a:pPr>
            <a:r>
              <a:rPr lang="ja-JP" altLang="en-US"/>
              <a:t>　・利用スポット検索</a:t>
            </a:r>
          </a:p>
          <a:p>
            <a:pPr algn="l">
              <a:lnSpc>
                <a:spcPct val="90000"/>
              </a:lnSpc>
              <a:defRPr/>
            </a:pPr>
            <a:r>
              <a:rPr lang="ja-JP" altLang="en-US"/>
              <a:t>　・接続の手順</a:t>
            </a:r>
          </a:p>
          <a:p>
            <a:pPr algn="l">
              <a:lnSpc>
                <a:spcPct val="90000"/>
              </a:lnSpc>
              <a:defRPr/>
            </a:pPr>
            <a:r>
              <a:rPr lang="ja-JP" altLang="en-US"/>
              <a:t>　・イベント、キャンペーン情報</a:t>
            </a:r>
          </a:p>
          <a:p>
            <a:pPr algn="l">
              <a:lnSpc>
                <a:spcPct val="90000"/>
              </a:lnSpc>
              <a:defRPr/>
            </a:pPr>
            <a:r>
              <a:rPr lang="ja-JP" altLang="en-US"/>
              <a:t>　・</a:t>
            </a:r>
            <a:r>
              <a:rPr lang="en-US" altLang="ja-JP"/>
              <a:t>FREESPOT</a:t>
            </a:r>
            <a:r>
              <a:rPr lang="ja-JP" altLang="en-US"/>
              <a:t>探検隊</a:t>
            </a:r>
          </a:p>
          <a:p>
            <a:pPr algn="l">
              <a:lnSpc>
                <a:spcPct val="90000"/>
              </a:lnSpc>
              <a:defRPr/>
            </a:pPr>
            <a:r>
              <a:rPr lang="ja-JP" altLang="en-US"/>
              <a:t>　・メール認証事前登録ページ　　　　</a:t>
            </a:r>
          </a:p>
          <a:p>
            <a:pPr algn="l">
              <a:lnSpc>
                <a:spcPct val="90000"/>
              </a:lnSpc>
              <a:defRPr/>
            </a:pPr>
            <a:r>
              <a:rPr lang="ja-JP" altLang="en-US"/>
              <a:t>　</a:t>
            </a:r>
            <a:r>
              <a:rPr lang="en-US" altLang="ja-JP"/>
              <a:t>etc…</a:t>
            </a:r>
          </a:p>
        </p:txBody>
      </p:sp>
      <p:sp>
        <p:nvSpPr>
          <p:cNvPr id="833579" name="Text Box 43"/>
          <p:cNvSpPr txBox="1">
            <a:spLocks noChangeArrowheads="1"/>
          </p:cNvSpPr>
          <p:nvPr/>
        </p:nvSpPr>
        <p:spPr bwMode="auto">
          <a:xfrm>
            <a:off x="3914775" y="3305175"/>
            <a:ext cx="2601913" cy="1827213"/>
          </a:xfrm>
          <a:prstGeom prst="rect">
            <a:avLst/>
          </a:prstGeom>
          <a:noFill/>
          <a:ln w="9525" algn="ctr">
            <a:noFill/>
            <a:miter lim="800000"/>
            <a:headEnd/>
            <a:tailEnd/>
          </a:ln>
          <a:effectLst/>
        </p:spPr>
        <p:txBody>
          <a:bodyPr>
            <a:spAutoFit/>
          </a:bodyPr>
          <a:lstStyle/>
          <a:p>
            <a:pPr algn="l">
              <a:lnSpc>
                <a:spcPct val="90000"/>
              </a:lnSpc>
              <a:defRPr/>
            </a:pPr>
            <a:r>
              <a:rPr lang="ja-JP" altLang="en-US" sz="1400">
                <a:solidFill>
                  <a:srgbClr val="009900"/>
                </a:solidFill>
                <a:effectLst>
                  <a:outerShdw blurRad="38100" dist="38100" dir="2700000" algn="tl">
                    <a:srgbClr val="C0C0C0"/>
                  </a:outerShdw>
                </a:effectLst>
              </a:rPr>
              <a:t>開設オーナー向けコンテンツ</a:t>
            </a:r>
          </a:p>
          <a:p>
            <a:pPr algn="l">
              <a:lnSpc>
                <a:spcPct val="90000"/>
              </a:lnSpc>
              <a:defRPr/>
            </a:pPr>
            <a:r>
              <a:rPr lang="ja-JP" altLang="en-US"/>
              <a:t>　・開設・導入手順</a:t>
            </a:r>
          </a:p>
          <a:p>
            <a:pPr algn="l">
              <a:lnSpc>
                <a:spcPct val="90000"/>
              </a:lnSpc>
              <a:defRPr/>
            </a:pPr>
            <a:r>
              <a:rPr lang="ja-JP" altLang="en-US"/>
              <a:t>　・導入キットのご案内</a:t>
            </a:r>
          </a:p>
          <a:p>
            <a:pPr algn="l">
              <a:lnSpc>
                <a:spcPct val="90000"/>
              </a:lnSpc>
              <a:defRPr/>
            </a:pPr>
            <a:r>
              <a:rPr lang="ja-JP" altLang="en-US"/>
              <a:t>　・開設時の機器構成例</a:t>
            </a:r>
          </a:p>
          <a:p>
            <a:pPr algn="l">
              <a:lnSpc>
                <a:spcPct val="90000"/>
              </a:lnSpc>
              <a:defRPr/>
            </a:pPr>
            <a:r>
              <a:rPr lang="ja-JP" altLang="en-US"/>
              <a:t>　・</a:t>
            </a:r>
            <a:r>
              <a:rPr lang="en-US" altLang="ja-JP"/>
              <a:t>FREESPOT</a:t>
            </a:r>
            <a:r>
              <a:rPr lang="ja-JP" altLang="en-US"/>
              <a:t>マップ登録受付</a:t>
            </a:r>
          </a:p>
          <a:p>
            <a:pPr algn="l">
              <a:lnSpc>
                <a:spcPct val="90000"/>
              </a:lnSpc>
              <a:defRPr/>
            </a:pPr>
            <a:r>
              <a:rPr lang="ja-JP" altLang="en-US"/>
              <a:t>　・店頭告知ツールの販売　　</a:t>
            </a:r>
          </a:p>
          <a:p>
            <a:pPr algn="l">
              <a:lnSpc>
                <a:spcPct val="90000"/>
              </a:lnSpc>
              <a:defRPr/>
            </a:pPr>
            <a:r>
              <a:rPr lang="ja-JP" altLang="en-US"/>
              <a:t>　</a:t>
            </a:r>
            <a:r>
              <a:rPr lang="en-US" altLang="ja-JP"/>
              <a:t>etc…</a:t>
            </a:r>
          </a:p>
        </p:txBody>
      </p:sp>
      <p:sp>
        <p:nvSpPr>
          <p:cNvPr id="7176" name="Text Box 64"/>
          <p:cNvSpPr txBox="1">
            <a:spLocks noChangeArrowheads="1"/>
          </p:cNvSpPr>
          <p:nvPr/>
        </p:nvSpPr>
        <p:spPr bwMode="auto">
          <a:xfrm>
            <a:off x="307975" y="2274888"/>
            <a:ext cx="3197225" cy="381000"/>
          </a:xfrm>
          <a:prstGeom prst="rect">
            <a:avLst/>
          </a:prstGeom>
          <a:noFill/>
          <a:ln w="19050" algn="ctr">
            <a:noFill/>
            <a:miter lim="800000"/>
            <a:headEnd/>
            <a:tailEnd/>
          </a:ln>
        </p:spPr>
        <p:txBody>
          <a:bodyPr wrap="none">
            <a:spAutoFit/>
          </a:bodyPr>
          <a:lstStyle/>
          <a:p>
            <a:r>
              <a:rPr lang="en-US" altLang="ja-JP" sz="1900"/>
              <a:t>FREESPOT</a:t>
            </a:r>
            <a:r>
              <a:rPr lang="ja-JP" altLang="en-US" sz="1900"/>
              <a:t>ポータルサイト</a:t>
            </a:r>
          </a:p>
        </p:txBody>
      </p:sp>
      <p:sp>
        <p:nvSpPr>
          <p:cNvPr id="7177" name="Text Box 65"/>
          <p:cNvSpPr txBox="1">
            <a:spLocks noChangeArrowheads="1"/>
          </p:cNvSpPr>
          <p:nvPr/>
        </p:nvSpPr>
        <p:spPr bwMode="auto">
          <a:xfrm>
            <a:off x="55563" y="6054725"/>
            <a:ext cx="1055687" cy="396875"/>
          </a:xfrm>
          <a:prstGeom prst="rect">
            <a:avLst/>
          </a:prstGeom>
          <a:noFill/>
          <a:ln w="19050" algn="ctr">
            <a:noFill/>
            <a:miter lim="800000"/>
            <a:headEnd/>
            <a:tailEnd/>
          </a:ln>
        </p:spPr>
        <p:txBody>
          <a:bodyPr wrap="none">
            <a:spAutoFit/>
          </a:bodyPr>
          <a:lstStyle/>
          <a:p>
            <a:r>
              <a:rPr lang="en-US" altLang="ja-JP" sz="1000"/>
              <a:t>GoogleMap</a:t>
            </a:r>
            <a:r>
              <a:rPr lang="ja-JP" altLang="en-US" sz="1000"/>
              <a:t>版</a:t>
            </a:r>
            <a:br>
              <a:rPr lang="ja-JP" altLang="en-US" sz="1000"/>
            </a:br>
            <a:r>
              <a:rPr lang="ja-JP" altLang="en-US" sz="1000"/>
              <a:t>検索ページ</a:t>
            </a:r>
          </a:p>
        </p:txBody>
      </p:sp>
      <p:sp>
        <p:nvSpPr>
          <p:cNvPr id="7178" name="Text Box 66"/>
          <p:cNvSpPr txBox="1">
            <a:spLocks noChangeArrowheads="1"/>
          </p:cNvSpPr>
          <p:nvPr/>
        </p:nvSpPr>
        <p:spPr bwMode="auto">
          <a:xfrm>
            <a:off x="3924300" y="2720975"/>
            <a:ext cx="5162550" cy="496888"/>
          </a:xfrm>
          <a:prstGeom prst="rect">
            <a:avLst/>
          </a:prstGeom>
          <a:noFill/>
          <a:ln w="19050" algn="ctr">
            <a:noFill/>
            <a:miter lim="800000"/>
            <a:headEnd/>
            <a:tailEnd/>
          </a:ln>
        </p:spPr>
        <p:txBody>
          <a:bodyPr wrap="none">
            <a:spAutoFit/>
          </a:bodyPr>
          <a:lstStyle/>
          <a:p>
            <a:pPr algn="l">
              <a:lnSpc>
                <a:spcPct val="70000"/>
              </a:lnSpc>
            </a:pPr>
            <a:r>
              <a:rPr lang="en-US" altLang="ja-JP" sz="1400"/>
              <a:t>FREESPOT</a:t>
            </a:r>
            <a:r>
              <a:rPr lang="ja-JP" altLang="en-US" sz="1400"/>
              <a:t>情報のポータルサイト。</a:t>
            </a:r>
          </a:p>
          <a:p>
            <a:pPr algn="l">
              <a:lnSpc>
                <a:spcPct val="70000"/>
              </a:lnSpc>
            </a:pPr>
            <a:r>
              <a:rPr lang="ja-JP" altLang="en-US" sz="1400"/>
              <a:t>開設オーナー＆利用ユーザー向けの情報提供を行っています。</a:t>
            </a:r>
          </a:p>
        </p:txBody>
      </p:sp>
      <p:sp>
        <p:nvSpPr>
          <p:cNvPr id="7179" name="Line 67"/>
          <p:cNvSpPr>
            <a:spLocks noChangeShapeType="1"/>
          </p:cNvSpPr>
          <p:nvPr/>
        </p:nvSpPr>
        <p:spPr bwMode="auto">
          <a:xfrm>
            <a:off x="6446838" y="3643313"/>
            <a:ext cx="0" cy="1441450"/>
          </a:xfrm>
          <a:prstGeom prst="line">
            <a:avLst/>
          </a:prstGeom>
          <a:noFill/>
          <a:ln w="19050">
            <a:solidFill>
              <a:schemeClr val="tx1"/>
            </a:solidFill>
            <a:round/>
            <a:headEnd/>
            <a:tailEnd/>
          </a:ln>
        </p:spPr>
        <p:txBody>
          <a:bodyPr anchor="ctr">
            <a:spAutoFit/>
          </a:bodyPr>
          <a:lstStyle/>
          <a:p>
            <a:endParaRPr lang="ja-JP" altLang="en-US"/>
          </a:p>
        </p:txBody>
      </p:sp>
      <p:sp>
        <p:nvSpPr>
          <p:cNvPr id="7180" name="Text Box 68"/>
          <p:cNvSpPr txBox="1">
            <a:spLocks noChangeArrowheads="1"/>
          </p:cNvSpPr>
          <p:nvPr/>
        </p:nvSpPr>
        <p:spPr bwMode="auto">
          <a:xfrm>
            <a:off x="323850" y="1203325"/>
            <a:ext cx="5472113" cy="371475"/>
          </a:xfrm>
          <a:prstGeom prst="rect">
            <a:avLst/>
          </a:prstGeom>
          <a:noFill/>
          <a:ln w="28575" algn="ctr">
            <a:noFill/>
            <a:miter lim="800000"/>
            <a:headEnd/>
            <a:tailEnd/>
          </a:ln>
        </p:spPr>
        <p:txBody>
          <a:bodyPr lIns="83448" tIns="41724" rIns="83448" bIns="41724">
            <a:spAutoFit/>
          </a:bodyPr>
          <a:lstStyle/>
          <a:p>
            <a:pPr algn="l" defTabSz="835025" eaLnBrk="1" hangingPunct="1">
              <a:spcBef>
                <a:spcPct val="0"/>
              </a:spcBef>
            </a:pPr>
            <a:r>
              <a:rPr lang="en-US" altLang="ja-JP" sz="1900"/>
              <a:t>FREESPOT</a:t>
            </a:r>
            <a:r>
              <a:rPr lang="ja-JP" altLang="en-US" sz="1900"/>
              <a:t>協議会</a:t>
            </a:r>
            <a:r>
              <a:rPr lang="ja-JP" altLang="en-US" sz="1600"/>
              <a:t>（主幹事：株式会社バッファロー）</a:t>
            </a:r>
            <a:endParaRPr lang="ja-JP" altLang="en-US" sz="1600" b="0"/>
          </a:p>
        </p:txBody>
      </p:sp>
      <p:sp>
        <p:nvSpPr>
          <p:cNvPr id="7181" name="Rectangle 69"/>
          <p:cNvSpPr>
            <a:spLocks noChangeArrowheads="1"/>
          </p:cNvSpPr>
          <p:nvPr/>
        </p:nvSpPr>
        <p:spPr bwMode="auto">
          <a:xfrm>
            <a:off x="417513" y="1597025"/>
            <a:ext cx="8501062" cy="520700"/>
          </a:xfrm>
          <a:prstGeom prst="rect">
            <a:avLst/>
          </a:prstGeom>
          <a:noFill/>
          <a:ln w="28575" algn="ctr">
            <a:noFill/>
            <a:miter lim="800000"/>
            <a:headEnd/>
            <a:tailEnd/>
          </a:ln>
        </p:spPr>
        <p:txBody>
          <a:bodyPr lIns="83448" tIns="41724" rIns="83448" bIns="41724">
            <a:spAutoFit/>
          </a:bodyPr>
          <a:lstStyle/>
          <a:p>
            <a:pPr algn="l" defTabSz="835025" eaLnBrk="1" hangingPunct="1">
              <a:lnSpc>
                <a:spcPct val="110000"/>
              </a:lnSpc>
              <a:spcBef>
                <a:spcPct val="0"/>
              </a:spcBef>
            </a:pPr>
            <a:r>
              <a:rPr lang="en-US" altLang="ja-JP" sz="1300" b="0"/>
              <a:t>FREESPOT</a:t>
            </a:r>
            <a:r>
              <a:rPr lang="ja-JP" altLang="en-US" sz="1300" b="0"/>
              <a:t>の拡大、普及を目的とした協議会。本協議会の主旨に賛同いただいた企業（</a:t>
            </a:r>
            <a:r>
              <a:rPr lang="en-US" altLang="ja-JP" sz="1300" b="0"/>
              <a:t>14</a:t>
            </a:r>
            <a:r>
              <a:rPr lang="ja-JP" altLang="en-US" sz="1300" b="0"/>
              <a:t>社）により</a:t>
            </a:r>
            <a:br>
              <a:rPr lang="ja-JP" altLang="en-US" sz="1300" b="0"/>
            </a:br>
            <a:r>
              <a:rPr lang="ja-JP" altLang="en-US" sz="1300" b="0"/>
              <a:t>構成される。株式会社バッファロー内に協議会事務局を設置し、</a:t>
            </a:r>
            <a:r>
              <a:rPr lang="en-US" altLang="ja-JP" sz="1300" b="0"/>
              <a:t>freespot.com</a:t>
            </a:r>
            <a:r>
              <a:rPr lang="ja-JP" altLang="en-US" sz="1300" b="0"/>
              <a:t>の運営、サポート等を実施。</a:t>
            </a:r>
          </a:p>
        </p:txBody>
      </p:sp>
      <p:sp>
        <p:nvSpPr>
          <p:cNvPr id="833606" name="Text Box 70"/>
          <p:cNvSpPr txBox="1">
            <a:spLocks noChangeArrowheads="1"/>
          </p:cNvSpPr>
          <p:nvPr/>
        </p:nvSpPr>
        <p:spPr bwMode="auto">
          <a:xfrm>
            <a:off x="4673600" y="5313363"/>
            <a:ext cx="2752725" cy="320675"/>
          </a:xfrm>
          <a:prstGeom prst="rect">
            <a:avLst/>
          </a:prstGeom>
          <a:noFill/>
          <a:ln w="19050" algn="ctr">
            <a:noFill/>
            <a:miter lim="800000"/>
            <a:headEnd/>
            <a:tailEnd/>
          </a:ln>
          <a:effectLst/>
        </p:spPr>
        <p:txBody>
          <a:bodyPr wrap="none">
            <a:spAutoFit/>
          </a:bodyPr>
          <a:lstStyle/>
          <a:p>
            <a:pPr>
              <a:defRPr/>
            </a:pPr>
            <a:r>
              <a:rPr lang="en-US" altLang="ja-JP" sz="1500">
                <a:solidFill>
                  <a:srgbClr val="A50021"/>
                </a:solidFill>
                <a:effectLst>
                  <a:outerShdw blurRad="38100" dist="38100" dir="2700000" algn="tl">
                    <a:srgbClr val="C0C0C0"/>
                  </a:outerShdw>
                </a:effectLst>
              </a:rPr>
              <a:t>FREESPOT</a:t>
            </a:r>
            <a:r>
              <a:rPr lang="ja-JP" altLang="en-US" sz="1500">
                <a:solidFill>
                  <a:srgbClr val="A50021"/>
                </a:solidFill>
                <a:effectLst>
                  <a:outerShdw blurRad="38100" dist="38100" dir="2700000" algn="tl">
                    <a:srgbClr val="C0C0C0"/>
                  </a:outerShdw>
                </a:effectLst>
              </a:rPr>
              <a:t>拡大サポータ制度</a:t>
            </a:r>
          </a:p>
        </p:txBody>
      </p:sp>
      <p:sp>
        <p:nvSpPr>
          <p:cNvPr id="7183" name="Text Box 71"/>
          <p:cNvSpPr txBox="1">
            <a:spLocks noChangeArrowheads="1"/>
          </p:cNvSpPr>
          <p:nvPr/>
        </p:nvSpPr>
        <p:spPr bwMode="auto">
          <a:xfrm>
            <a:off x="4683125" y="5616575"/>
            <a:ext cx="4535488" cy="914400"/>
          </a:xfrm>
          <a:prstGeom prst="rect">
            <a:avLst/>
          </a:prstGeom>
          <a:noFill/>
          <a:ln w="19050" algn="ctr">
            <a:noFill/>
            <a:miter lim="800000"/>
            <a:headEnd/>
            <a:tailEnd/>
          </a:ln>
        </p:spPr>
        <p:txBody>
          <a:bodyPr>
            <a:spAutoFit/>
          </a:bodyPr>
          <a:lstStyle/>
          <a:p>
            <a:pPr algn="l"/>
            <a:r>
              <a:rPr lang="en-US" altLang="ja-JP" b="0"/>
              <a:t>FREESPOT</a:t>
            </a:r>
            <a:r>
              <a:rPr lang="ja-JP" altLang="en-US" b="0"/>
              <a:t>の良さ、意義、将来への重要性を啓蒙いただく</a:t>
            </a:r>
            <a:br>
              <a:rPr lang="ja-JP" altLang="en-US" b="0"/>
            </a:br>
            <a:r>
              <a:rPr lang="ja-JP" altLang="en-US" b="0"/>
              <a:t>拡大サポータ制度を展開。（ボランティア組織</a:t>
            </a:r>
            <a:r>
              <a:rPr lang="en-US" altLang="ja-JP" sz="900" b="0"/>
              <a:t>※</a:t>
            </a:r>
            <a:r>
              <a:rPr lang="ja-JP" altLang="en-US" b="0"/>
              <a:t>です）</a:t>
            </a:r>
          </a:p>
          <a:p>
            <a:pPr algn="l"/>
            <a:r>
              <a:rPr lang="en-US" altLang="ja-JP" b="0"/>
              <a:t>※</a:t>
            </a:r>
            <a:r>
              <a:rPr lang="ja-JP" altLang="en-US" b="0"/>
              <a:t>協議会では、サポータの皆様には提案資料・素材の提供や、</a:t>
            </a:r>
            <a:br>
              <a:rPr lang="ja-JP" altLang="en-US" b="0"/>
            </a:br>
            <a:r>
              <a:rPr lang="ja-JP" altLang="en-US" b="0"/>
              <a:t>　機材の卸売価格での提供等を通じた活動支援を実施。</a:t>
            </a:r>
          </a:p>
        </p:txBody>
      </p:sp>
      <p:pic>
        <p:nvPicPr>
          <p:cNvPr id="7184" name="Picture 72"/>
          <p:cNvPicPr>
            <a:picLocks noChangeAspect="1" noChangeArrowheads="1"/>
          </p:cNvPicPr>
          <p:nvPr/>
        </p:nvPicPr>
        <p:blipFill>
          <a:blip r:embed="rId5" cstate="print"/>
          <a:srcRect/>
          <a:stretch>
            <a:fillRect/>
          </a:stretch>
        </p:blipFill>
        <p:spPr bwMode="auto">
          <a:xfrm>
            <a:off x="4176713" y="5329238"/>
            <a:ext cx="485775" cy="1079500"/>
          </a:xfrm>
          <a:prstGeom prst="rect">
            <a:avLst/>
          </a:prstGeom>
          <a:noFill/>
          <a:ln w="19050" algn="ctr">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pPr eaLnBrk="1" hangingPunct="1"/>
            <a:r>
              <a:rPr lang="ja-JP" altLang="en-US" smtClean="0"/>
              <a:t>訪日外国人旅行者に対する取組み</a:t>
            </a:r>
          </a:p>
        </p:txBody>
      </p:sp>
      <p:pic>
        <p:nvPicPr>
          <p:cNvPr id="8195" name="Picture 16"/>
          <p:cNvPicPr>
            <a:picLocks noChangeAspect="1" noChangeArrowheads="1"/>
          </p:cNvPicPr>
          <p:nvPr/>
        </p:nvPicPr>
        <p:blipFill>
          <a:blip r:embed="rId3" cstate="print"/>
          <a:srcRect/>
          <a:stretch>
            <a:fillRect/>
          </a:stretch>
        </p:blipFill>
        <p:spPr bwMode="auto">
          <a:xfrm>
            <a:off x="12369800" y="2563813"/>
            <a:ext cx="2093913" cy="3084512"/>
          </a:xfrm>
          <a:prstGeom prst="rect">
            <a:avLst/>
          </a:prstGeom>
          <a:noFill/>
          <a:ln w="9525">
            <a:solidFill>
              <a:srgbClr val="808080"/>
            </a:solidFill>
            <a:miter lim="800000"/>
            <a:headEnd/>
            <a:tailEnd/>
          </a:ln>
        </p:spPr>
      </p:pic>
      <p:sp>
        <p:nvSpPr>
          <p:cNvPr id="8196" name="Text Box 20"/>
          <p:cNvSpPr txBox="1">
            <a:spLocks noChangeArrowheads="1"/>
          </p:cNvSpPr>
          <p:nvPr/>
        </p:nvSpPr>
        <p:spPr bwMode="auto">
          <a:xfrm>
            <a:off x="12230100" y="2225675"/>
            <a:ext cx="2474913" cy="320675"/>
          </a:xfrm>
          <a:prstGeom prst="rect">
            <a:avLst/>
          </a:prstGeom>
          <a:noFill/>
          <a:ln w="19050" algn="ctr">
            <a:noFill/>
            <a:miter lim="800000"/>
            <a:headEnd/>
            <a:tailEnd/>
          </a:ln>
        </p:spPr>
        <p:txBody>
          <a:bodyPr wrap="none">
            <a:spAutoFit/>
          </a:bodyPr>
          <a:lstStyle/>
          <a:p>
            <a:r>
              <a:rPr lang="en-US" altLang="ja-JP" sz="1500"/>
              <a:t>FREESPOT English Site</a:t>
            </a:r>
          </a:p>
        </p:txBody>
      </p:sp>
      <p:sp>
        <p:nvSpPr>
          <p:cNvPr id="8197" name="AutoShape 22"/>
          <p:cNvSpPr>
            <a:spLocks noChangeArrowheads="1"/>
          </p:cNvSpPr>
          <p:nvPr/>
        </p:nvSpPr>
        <p:spPr bwMode="auto">
          <a:xfrm>
            <a:off x="11609388" y="3465513"/>
            <a:ext cx="503237" cy="720725"/>
          </a:xfrm>
          <a:prstGeom prst="rightArrow">
            <a:avLst>
              <a:gd name="adj1" fmla="val 39204"/>
              <a:gd name="adj2" fmla="val 47634"/>
            </a:avLst>
          </a:prstGeom>
          <a:noFill/>
          <a:ln w="19050" algn="ctr">
            <a:solidFill>
              <a:schemeClr val="tx1"/>
            </a:solidFill>
            <a:miter lim="800000"/>
            <a:headEnd/>
            <a:tailEnd/>
          </a:ln>
        </p:spPr>
        <p:txBody>
          <a:bodyPr wrap="none" anchor="ctr">
            <a:spAutoFit/>
          </a:bodyPr>
          <a:lstStyle/>
          <a:p>
            <a:endParaRPr lang="ja-JP" altLang="en-US"/>
          </a:p>
        </p:txBody>
      </p:sp>
      <p:pic>
        <p:nvPicPr>
          <p:cNvPr id="8198" name="Picture 2"/>
          <p:cNvPicPr>
            <a:picLocks noChangeAspect="1" noChangeArrowheads="1"/>
          </p:cNvPicPr>
          <p:nvPr/>
        </p:nvPicPr>
        <p:blipFill>
          <a:blip r:embed="rId4" cstate="print"/>
          <a:srcRect/>
          <a:stretch>
            <a:fillRect/>
          </a:stretch>
        </p:blipFill>
        <p:spPr bwMode="auto">
          <a:xfrm>
            <a:off x="395288" y="1778000"/>
            <a:ext cx="4537075" cy="4029075"/>
          </a:xfrm>
          <a:prstGeom prst="rect">
            <a:avLst/>
          </a:prstGeom>
          <a:noFill/>
          <a:ln w="9525">
            <a:noFill/>
            <a:miter lim="800000"/>
            <a:headEnd/>
            <a:tailEnd/>
          </a:ln>
        </p:spPr>
      </p:pic>
      <p:sp>
        <p:nvSpPr>
          <p:cNvPr id="8199" name="Oval 5"/>
          <p:cNvSpPr>
            <a:spLocks noChangeArrowheads="1"/>
          </p:cNvSpPr>
          <p:nvPr/>
        </p:nvSpPr>
        <p:spPr bwMode="auto">
          <a:xfrm>
            <a:off x="395288" y="4225925"/>
            <a:ext cx="4392612" cy="215900"/>
          </a:xfrm>
          <a:prstGeom prst="ellipse">
            <a:avLst/>
          </a:prstGeom>
          <a:noFill/>
          <a:ln w="19050" algn="ctr">
            <a:solidFill>
              <a:srgbClr val="FF0000"/>
            </a:solidFill>
            <a:round/>
            <a:headEnd/>
            <a:tailEnd/>
          </a:ln>
        </p:spPr>
        <p:txBody>
          <a:bodyPr anchor="ctr"/>
          <a:lstStyle/>
          <a:p>
            <a:endParaRPr lang="ja-JP" altLang="en-US"/>
          </a:p>
        </p:txBody>
      </p:sp>
      <p:sp>
        <p:nvSpPr>
          <p:cNvPr id="16" name="Text Box 6"/>
          <p:cNvSpPr txBox="1">
            <a:spLocks noChangeArrowheads="1"/>
          </p:cNvSpPr>
          <p:nvPr/>
        </p:nvSpPr>
        <p:spPr bwMode="auto">
          <a:xfrm>
            <a:off x="395288" y="5878513"/>
            <a:ext cx="4321175" cy="646112"/>
          </a:xfrm>
          <a:prstGeom prst="rect">
            <a:avLst/>
          </a:prstGeom>
          <a:noFill/>
          <a:ln w="19050" algn="ctr">
            <a:noFill/>
            <a:miter lim="800000"/>
            <a:headEnd/>
            <a:tailEnd/>
          </a:ln>
        </p:spPr>
        <p:txBody>
          <a:bodyPr>
            <a:spAutoFit/>
          </a:bodyPr>
          <a:lstStyle/>
          <a:p>
            <a:pPr algn="l">
              <a:defRPr/>
            </a:pPr>
            <a:r>
              <a:rPr lang="ja-JP" altLang="en-US" sz="1800" dirty="0">
                <a:solidFill>
                  <a:srgbClr val="FF0000"/>
                </a:solidFill>
                <a:latin typeface="+mn-ea"/>
                <a:ea typeface="+mn-ea"/>
              </a:rPr>
              <a:t>旅行中困ったこととして、「無料公衆無線</a:t>
            </a:r>
            <a:r>
              <a:rPr lang="en-US" altLang="ja-JP" sz="1800" dirty="0">
                <a:solidFill>
                  <a:srgbClr val="FF0000"/>
                </a:solidFill>
                <a:latin typeface="+mn-ea"/>
                <a:ea typeface="+mn-ea"/>
              </a:rPr>
              <a:t>LAN</a:t>
            </a:r>
            <a:r>
              <a:rPr lang="ja-JP" altLang="en-US" sz="1800" dirty="0">
                <a:solidFill>
                  <a:srgbClr val="FF0000"/>
                </a:solidFill>
                <a:latin typeface="+mn-ea"/>
                <a:ea typeface="+mn-ea"/>
              </a:rPr>
              <a:t>環境」が</a:t>
            </a:r>
            <a:r>
              <a:rPr lang="en-US" altLang="ja-JP" sz="1800" dirty="0">
                <a:solidFill>
                  <a:srgbClr val="FF0000"/>
                </a:solidFill>
                <a:latin typeface="+mn-ea"/>
                <a:ea typeface="+mn-ea"/>
              </a:rPr>
              <a:t>36.7%</a:t>
            </a:r>
            <a:r>
              <a:rPr lang="ja-JP" altLang="en-US" sz="1800" dirty="0">
                <a:solidFill>
                  <a:srgbClr val="FF0000"/>
                </a:solidFill>
                <a:latin typeface="+mn-ea"/>
                <a:ea typeface="+mn-ea"/>
              </a:rPr>
              <a:t>と最も多い！</a:t>
            </a:r>
          </a:p>
        </p:txBody>
      </p:sp>
      <p:sp>
        <p:nvSpPr>
          <p:cNvPr id="8201" name="Text Box 7"/>
          <p:cNvSpPr txBox="1">
            <a:spLocks noChangeArrowheads="1"/>
          </p:cNvSpPr>
          <p:nvPr/>
        </p:nvSpPr>
        <p:spPr bwMode="auto">
          <a:xfrm>
            <a:off x="179388" y="1268413"/>
            <a:ext cx="6048375" cy="479425"/>
          </a:xfrm>
          <a:prstGeom prst="rect">
            <a:avLst/>
          </a:prstGeom>
          <a:noFill/>
          <a:ln w="19050" algn="ctr">
            <a:noFill/>
            <a:miter lim="800000"/>
            <a:headEnd/>
            <a:tailEnd/>
          </a:ln>
        </p:spPr>
        <p:txBody>
          <a:bodyPr>
            <a:spAutoFit/>
          </a:bodyPr>
          <a:lstStyle/>
          <a:p>
            <a:pPr algn="l">
              <a:lnSpc>
                <a:spcPts val="1000"/>
              </a:lnSpc>
            </a:pPr>
            <a:r>
              <a:rPr lang="en-US" altLang="ja-JP" sz="1400"/>
              <a:t>※</a:t>
            </a:r>
            <a:r>
              <a:rPr lang="ja-JP" altLang="en-US" sz="1400"/>
              <a:t>「第</a:t>
            </a:r>
            <a:r>
              <a:rPr lang="en-US" altLang="ja-JP" sz="1400"/>
              <a:t>2</a:t>
            </a:r>
            <a:r>
              <a:rPr lang="ja-JP" altLang="en-US" sz="1400"/>
              <a:t>回外国人観光案内所のあり方に関する </a:t>
            </a:r>
            <a:r>
              <a:rPr lang="en-US" altLang="ja-JP" sz="1400"/>
              <a:t>WG </a:t>
            </a:r>
            <a:r>
              <a:rPr lang="ja-JP" altLang="en-US" sz="1400"/>
              <a:t>」の資料より抜粋</a:t>
            </a:r>
          </a:p>
          <a:p>
            <a:pPr algn="l">
              <a:lnSpc>
                <a:spcPts val="1000"/>
              </a:lnSpc>
            </a:pPr>
            <a:r>
              <a:rPr lang="ja-JP" altLang="en-US" sz="1400" b="0"/>
              <a:t>外国人観光案内所を訪問した外国人旅行者アンケートより</a:t>
            </a:r>
          </a:p>
        </p:txBody>
      </p:sp>
      <p:pic>
        <p:nvPicPr>
          <p:cNvPr id="8202" name="Picture 16"/>
          <p:cNvPicPr>
            <a:picLocks noChangeAspect="1" noChangeArrowheads="1"/>
          </p:cNvPicPr>
          <p:nvPr/>
        </p:nvPicPr>
        <p:blipFill>
          <a:blip r:embed="rId5" cstate="print"/>
          <a:srcRect/>
          <a:stretch>
            <a:fillRect/>
          </a:stretch>
        </p:blipFill>
        <p:spPr bwMode="auto">
          <a:xfrm>
            <a:off x="5580063" y="1557338"/>
            <a:ext cx="1584325" cy="2333625"/>
          </a:xfrm>
          <a:prstGeom prst="rect">
            <a:avLst/>
          </a:prstGeom>
          <a:noFill/>
          <a:ln w="9525">
            <a:solidFill>
              <a:srgbClr val="808080"/>
            </a:solidFill>
            <a:miter lim="800000"/>
            <a:headEnd/>
            <a:tailEnd/>
          </a:ln>
        </p:spPr>
      </p:pic>
      <p:grpSp>
        <p:nvGrpSpPr>
          <p:cNvPr id="8203" name="グループ化 23"/>
          <p:cNvGrpSpPr>
            <a:grpSpLocks/>
          </p:cNvGrpSpPr>
          <p:nvPr/>
        </p:nvGrpSpPr>
        <p:grpSpPr bwMode="auto">
          <a:xfrm>
            <a:off x="4932363" y="5084763"/>
            <a:ext cx="1368425" cy="1082675"/>
            <a:chOff x="8085348" y="1880828"/>
            <a:chExt cx="1548172" cy="1224136"/>
          </a:xfrm>
        </p:grpSpPr>
        <p:grpSp>
          <p:nvGrpSpPr>
            <p:cNvPr id="8213" name="グループ化 20"/>
            <p:cNvGrpSpPr>
              <a:grpSpLocks/>
            </p:cNvGrpSpPr>
            <p:nvPr/>
          </p:nvGrpSpPr>
          <p:grpSpPr bwMode="auto">
            <a:xfrm>
              <a:off x="8121352" y="1916832"/>
              <a:ext cx="1476164" cy="1186002"/>
              <a:chOff x="8121352" y="1916832"/>
              <a:chExt cx="1476164" cy="1186002"/>
            </a:xfrm>
          </p:grpSpPr>
          <p:pic>
            <p:nvPicPr>
              <p:cNvPr id="8215" name="Picture 1"/>
              <p:cNvPicPr>
                <a:picLocks noChangeAspect="1" noChangeArrowheads="1"/>
              </p:cNvPicPr>
              <p:nvPr/>
            </p:nvPicPr>
            <p:blipFill>
              <a:blip r:embed="rId6" cstate="print"/>
              <a:srcRect/>
              <a:stretch>
                <a:fillRect/>
              </a:stretch>
            </p:blipFill>
            <p:spPr bwMode="auto">
              <a:xfrm>
                <a:off x="8121352" y="1916832"/>
                <a:ext cx="1476164" cy="752148"/>
              </a:xfrm>
              <a:prstGeom prst="rect">
                <a:avLst/>
              </a:prstGeom>
              <a:noFill/>
              <a:ln w="9525">
                <a:noFill/>
                <a:miter lim="800000"/>
                <a:headEnd/>
                <a:tailEnd/>
              </a:ln>
            </p:spPr>
          </p:pic>
          <p:pic>
            <p:nvPicPr>
              <p:cNvPr id="8216" name="Picture 2"/>
              <p:cNvPicPr>
                <a:picLocks noChangeAspect="1" noChangeArrowheads="1"/>
              </p:cNvPicPr>
              <p:nvPr/>
            </p:nvPicPr>
            <p:blipFill>
              <a:blip r:embed="rId7" cstate="print"/>
              <a:srcRect/>
              <a:stretch>
                <a:fillRect/>
              </a:stretch>
            </p:blipFill>
            <p:spPr bwMode="auto">
              <a:xfrm>
                <a:off x="8136918" y="2665388"/>
                <a:ext cx="1460598" cy="437446"/>
              </a:xfrm>
              <a:prstGeom prst="rect">
                <a:avLst/>
              </a:prstGeom>
              <a:noFill/>
              <a:ln w="9525">
                <a:noFill/>
                <a:miter lim="800000"/>
                <a:headEnd/>
                <a:tailEnd/>
              </a:ln>
            </p:spPr>
          </p:pic>
        </p:grpSp>
        <p:sp>
          <p:nvSpPr>
            <p:cNvPr id="24" name="正方形/長方形 23"/>
            <p:cNvSpPr/>
            <p:nvPr/>
          </p:nvSpPr>
          <p:spPr bwMode="auto">
            <a:xfrm>
              <a:off x="8085348" y="1880828"/>
              <a:ext cx="1548172" cy="1224136"/>
            </a:xfrm>
            <a:prstGeom prst="rect">
              <a:avLst/>
            </a:prstGeom>
            <a:noFill/>
            <a:ln w="9525" cap="flat" cmpd="sng" algn="ctr">
              <a:solidFill>
                <a:schemeClr val="bg1">
                  <a:lumMod val="50000"/>
                </a:schemeClr>
              </a:solidFill>
              <a:prstDash val="solid"/>
              <a:round/>
              <a:headEnd type="none" w="med" len="med"/>
              <a:tailEnd type="none" w="med" len="med"/>
            </a:ln>
            <a:effectLst/>
          </p:spPr>
          <p:txBody>
            <a:bodyPr wrap="none">
              <a:spAutoFit/>
            </a:bodyPr>
            <a:lstStyle/>
            <a:p>
              <a:pPr eaLnBrk="1" hangingPunct="1">
                <a:spcBef>
                  <a:spcPct val="0"/>
                </a:spcBef>
                <a:defRPr/>
              </a:pPr>
              <a:endParaRPr lang="ja-JP" altLang="en-US" sz="2000" b="0">
                <a:latin typeface="ＭＳ Ｐゴシック" pitchFamily="50" charset="-128"/>
              </a:endParaRPr>
            </a:p>
          </p:txBody>
        </p:sp>
      </p:grpSp>
      <p:pic>
        <p:nvPicPr>
          <p:cNvPr id="8204" name="Picture 25"/>
          <p:cNvPicPr>
            <a:picLocks noChangeAspect="1" noChangeArrowheads="1"/>
          </p:cNvPicPr>
          <p:nvPr/>
        </p:nvPicPr>
        <p:blipFill>
          <a:blip r:embed="rId8" cstate="print"/>
          <a:srcRect/>
          <a:stretch>
            <a:fillRect/>
          </a:stretch>
        </p:blipFill>
        <p:spPr bwMode="gray">
          <a:xfrm>
            <a:off x="6227763" y="4652963"/>
            <a:ext cx="936625" cy="1365250"/>
          </a:xfrm>
          <a:prstGeom prst="rect">
            <a:avLst/>
          </a:prstGeom>
          <a:noFill/>
          <a:ln w="19050" algn="ctr">
            <a:noFill/>
            <a:miter lim="800000"/>
            <a:headEnd/>
            <a:tailEnd/>
          </a:ln>
        </p:spPr>
      </p:pic>
      <p:sp>
        <p:nvSpPr>
          <p:cNvPr id="28" name="Text Box 20"/>
          <p:cNvSpPr txBox="1">
            <a:spLocks noChangeArrowheads="1"/>
          </p:cNvSpPr>
          <p:nvPr/>
        </p:nvSpPr>
        <p:spPr bwMode="auto">
          <a:xfrm>
            <a:off x="5364163" y="3933825"/>
            <a:ext cx="2232025" cy="552450"/>
          </a:xfrm>
          <a:prstGeom prst="rect">
            <a:avLst/>
          </a:prstGeom>
          <a:noFill/>
          <a:ln w="19050" algn="ctr">
            <a:noFill/>
            <a:miter lim="800000"/>
            <a:headEnd/>
            <a:tailEnd/>
          </a:ln>
          <a:effectLst/>
        </p:spPr>
        <p:txBody>
          <a:bodyPr>
            <a:spAutoFit/>
          </a:bodyPr>
          <a:lstStyle/>
          <a:p>
            <a:pPr fontAlgn="auto">
              <a:spcBef>
                <a:spcPts val="0"/>
              </a:spcBef>
              <a:spcAft>
                <a:spcPts val="0"/>
              </a:spcAft>
              <a:defRPr/>
            </a:pPr>
            <a:r>
              <a:rPr kumimoji="0" lang="en-US" altLang="ja-JP" sz="1500" b="0" kern="0" dirty="0">
                <a:solidFill>
                  <a:sysClr val="windowText" lastClr="000000"/>
                </a:solidFill>
              </a:rPr>
              <a:t>FREESPOT</a:t>
            </a:r>
          </a:p>
          <a:p>
            <a:pPr fontAlgn="auto">
              <a:spcBef>
                <a:spcPts val="0"/>
              </a:spcBef>
              <a:spcAft>
                <a:spcPts val="0"/>
              </a:spcAft>
              <a:defRPr/>
            </a:pPr>
            <a:r>
              <a:rPr kumimoji="0" lang="ja-JP" altLang="en-US" sz="1500" b="0" kern="0" dirty="0">
                <a:solidFill>
                  <a:sysClr val="windowText" lastClr="000000"/>
                </a:solidFill>
              </a:rPr>
              <a:t>英語サイトの開設</a:t>
            </a:r>
            <a:endParaRPr kumimoji="0" lang="en-US" altLang="ja-JP" sz="1500" b="0" kern="0" dirty="0">
              <a:solidFill>
                <a:sysClr val="windowText" lastClr="000000"/>
              </a:solidFill>
            </a:endParaRPr>
          </a:p>
        </p:txBody>
      </p:sp>
      <p:sp>
        <p:nvSpPr>
          <p:cNvPr id="29" name="右矢印 28"/>
          <p:cNvSpPr/>
          <p:nvPr/>
        </p:nvSpPr>
        <p:spPr bwMode="auto">
          <a:xfrm>
            <a:off x="4932363" y="3502025"/>
            <a:ext cx="360362" cy="792163"/>
          </a:xfrm>
          <a:prstGeom prst="rightArrow">
            <a:avLst/>
          </a:prstGeom>
          <a:noFill/>
          <a:ln w="19050" cap="flat" cmpd="sng" algn="ctr">
            <a:solidFill>
              <a:schemeClr val="bg1">
                <a:lumMod val="50000"/>
              </a:schemeClr>
            </a:solidFill>
            <a:prstDash val="solid"/>
            <a:round/>
            <a:headEnd type="none" w="med" len="med"/>
            <a:tailEnd type="none" w="med" len="med"/>
          </a:ln>
          <a:effectLst/>
        </p:spPr>
        <p:txBody>
          <a:bodyPr anchor="ctr"/>
          <a:lstStyle/>
          <a:p>
            <a:pPr>
              <a:defRPr/>
            </a:pPr>
            <a:endParaRPr lang="ja-JP" altLang="en-US"/>
          </a:p>
        </p:txBody>
      </p:sp>
      <p:grpSp>
        <p:nvGrpSpPr>
          <p:cNvPr id="8207" name="グループ化 24"/>
          <p:cNvGrpSpPr>
            <a:grpSpLocks/>
          </p:cNvGrpSpPr>
          <p:nvPr/>
        </p:nvGrpSpPr>
        <p:grpSpPr bwMode="auto">
          <a:xfrm>
            <a:off x="7524750" y="1700213"/>
            <a:ext cx="1385888" cy="3775075"/>
            <a:chOff x="-1548680" y="1556792"/>
            <a:chExt cx="1938602" cy="5282156"/>
          </a:xfrm>
        </p:grpSpPr>
        <p:pic>
          <p:nvPicPr>
            <p:cNvPr id="8210" name="Picture 22"/>
            <p:cNvPicPr>
              <a:picLocks noChangeAspect="1" noChangeArrowheads="1"/>
            </p:cNvPicPr>
            <p:nvPr/>
          </p:nvPicPr>
          <p:blipFill>
            <a:blip r:embed="rId9" cstate="print"/>
            <a:srcRect/>
            <a:stretch>
              <a:fillRect/>
            </a:stretch>
          </p:blipFill>
          <p:spPr bwMode="auto">
            <a:xfrm>
              <a:off x="-1548680" y="1556792"/>
              <a:ext cx="1938602" cy="1675458"/>
            </a:xfrm>
            <a:prstGeom prst="rect">
              <a:avLst/>
            </a:prstGeom>
            <a:noFill/>
            <a:ln w="19050" algn="ctr">
              <a:noFill/>
              <a:miter lim="800000"/>
              <a:headEnd/>
              <a:tailEnd/>
            </a:ln>
          </p:spPr>
        </p:pic>
        <p:pic>
          <p:nvPicPr>
            <p:cNvPr id="8211" name="Picture 23"/>
            <p:cNvPicPr>
              <a:picLocks noChangeAspect="1" noChangeArrowheads="1"/>
            </p:cNvPicPr>
            <p:nvPr/>
          </p:nvPicPr>
          <p:blipFill>
            <a:blip r:embed="rId10" cstate="print"/>
            <a:srcRect/>
            <a:stretch>
              <a:fillRect/>
            </a:stretch>
          </p:blipFill>
          <p:spPr bwMode="auto">
            <a:xfrm>
              <a:off x="-1500568" y="3212976"/>
              <a:ext cx="1861860" cy="2232248"/>
            </a:xfrm>
            <a:prstGeom prst="rect">
              <a:avLst/>
            </a:prstGeom>
            <a:noFill/>
            <a:ln w="19050" algn="ctr">
              <a:noFill/>
              <a:miter lim="800000"/>
              <a:headEnd/>
              <a:tailEnd/>
            </a:ln>
          </p:spPr>
        </p:pic>
        <p:pic>
          <p:nvPicPr>
            <p:cNvPr id="8212" name="Picture 24"/>
            <p:cNvPicPr>
              <a:picLocks noChangeAspect="1" noChangeArrowheads="1"/>
            </p:cNvPicPr>
            <p:nvPr/>
          </p:nvPicPr>
          <p:blipFill>
            <a:blip r:embed="rId11" cstate="print"/>
            <a:srcRect/>
            <a:stretch>
              <a:fillRect/>
            </a:stretch>
          </p:blipFill>
          <p:spPr bwMode="auto">
            <a:xfrm>
              <a:off x="-1510576" y="5435618"/>
              <a:ext cx="1872208" cy="1403330"/>
            </a:xfrm>
            <a:prstGeom prst="rect">
              <a:avLst/>
            </a:prstGeom>
            <a:noFill/>
            <a:ln w="19050" algn="ctr">
              <a:noFill/>
              <a:miter lim="800000"/>
              <a:headEnd/>
              <a:tailEnd/>
            </a:ln>
          </p:spPr>
        </p:pic>
      </p:grpSp>
      <p:sp>
        <p:nvSpPr>
          <p:cNvPr id="34" name="Text Box 20"/>
          <p:cNvSpPr txBox="1">
            <a:spLocks noChangeArrowheads="1"/>
          </p:cNvSpPr>
          <p:nvPr/>
        </p:nvSpPr>
        <p:spPr bwMode="auto">
          <a:xfrm>
            <a:off x="7308850" y="5445125"/>
            <a:ext cx="1655763" cy="554038"/>
          </a:xfrm>
          <a:prstGeom prst="rect">
            <a:avLst/>
          </a:prstGeom>
          <a:noFill/>
          <a:ln w="19050" algn="ctr">
            <a:noFill/>
            <a:miter lim="800000"/>
            <a:headEnd/>
            <a:tailEnd/>
          </a:ln>
          <a:effectLst/>
        </p:spPr>
        <p:txBody>
          <a:bodyPr>
            <a:spAutoFit/>
          </a:bodyPr>
          <a:lstStyle/>
          <a:p>
            <a:pPr fontAlgn="auto">
              <a:spcBef>
                <a:spcPts val="0"/>
              </a:spcBef>
              <a:spcAft>
                <a:spcPts val="0"/>
              </a:spcAft>
              <a:defRPr/>
            </a:pPr>
            <a:r>
              <a:rPr kumimoji="0" lang="ja-JP" altLang="en-US" sz="1500" b="0" kern="0" dirty="0">
                <a:solidFill>
                  <a:sysClr val="windowText" lastClr="000000"/>
                </a:solidFill>
              </a:rPr>
              <a:t>認証画面</a:t>
            </a:r>
            <a:endParaRPr kumimoji="0" lang="en-US" altLang="ja-JP" sz="1500" b="0" kern="0" dirty="0">
              <a:solidFill>
                <a:sysClr val="windowText" lastClr="000000"/>
              </a:solidFill>
            </a:endParaRPr>
          </a:p>
          <a:p>
            <a:pPr fontAlgn="auto">
              <a:spcBef>
                <a:spcPts val="0"/>
              </a:spcBef>
              <a:spcAft>
                <a:spcPts val="0"/>
              </a:spcAft>
              <a:defRPr/>
            </a:pPr>
            <a:r>
              <a:rPr kumimoji="0" lang="ja-JP" altLang="en-US" sz="1500" b="0" kern="0" dirty="0">
                <a:solidFill>
                  <a:sysClr val="windowText" lastClr="000000"/>
                </a:solidFill>
              </a:rPr>
              <a:t>英語ページ準備</a:t>
            </a:r>
            <a:endParaRPr kumimoji="0" lang="en-US" altLang="ja-JP" sz="1500" b="0" kern="0" dirty="0">
              <a:solidFill>
                <a:sysClr val="windowText" lastClr="000000"/>
              </a:solidFill>
            </a:endParaRPr>
          </a:p>
        </p:txBody>
      </p:sp>
      <p:sp>
        <p:nvSpPr>
          <p:cNvPr id="35" name="Text Box 20"/>
          <p:cNvSpPr txBox="1">
            <a:spLocks noChangeArrowheads="1"/>
          </p:cNvSpPr>
          <p:nvPr/>
        </p:nvSpPr>
        <p:spPr bwMode="auto">
          <a:xfrm>
            <a:off x="5076825" y="6165850"/>
            <a:ext cx="2232025" cy="554038"/>
          </a:xfrm>
          <a:prstGeom prst="rect">
            <a:avLst/>
          </a:prstGeom>
          <a:noFill/>
          <a:ln w="19050" algn="ctr">
            <a:noFill/>
            <a:miter lim="800000"/>
            <a:headEnd/>
            <a:tailEnd/>
          </a:ln>
          <a:effectLst/>
        </p:spPr>
        <p:txBody>
          <a:bodyPr>
            <a:spAutoFit/>
          </a:bodyPr>
          <a:lstStyle/>
          <a:p>
            <a:pPr fontAlgn="auto">
              <a:spcBef>
                <a:spcPts val="0"/>
              </a:spcBef>
              <a:spcAft>
                <a:spcPts val="0"/>
              </a:spcAft>
              <a:defRPr/>
            </a:pPr>
            <a:r>
              <a:rPr kumimoji="0" lang="ja-JP" altLang="en-US" sz="1500" b="0" kern="0" dirty="0">
                <a:solidFill>
                  <a:sysClr val="windowText" lastClr="000000"/>
                </a:solidFill>
              </a:rPr>
              <a:t>海外の雑誌や媒体での取り上げ</a:t>
            </a:r>
            <a:endParaRPr kumimoji="0" lang="en-US" altLang="ja-JP" sz="1500" b="0" kern="0" dirty="0">
              <a:solidFill>
                <a:sysClr val="windowText" lastClr="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ja-JP" smtClean="0"/>
              <a:t>FREESPOT</a:t>
            </a:r>
            <a:r>
              <a:rPr lang="ja-JP" altLang="en-US" smtClean="0"/>
              <a:t>導入キット</a:t>
            </a:r>
          </a:p>
        </p:txBody>
      </p:sp>
      <p:sp>
        <p:nvSpPr>
          <p:cNvPr id="9219" name="Text Box 4"/>
          <p:cNvSpPr txBox="1">
            <a:spLocks noChangeArrowheads="1"/>
          </p:cNvSpPr>
          <p:nvPr/>
        </p:nvSpPr>
        <p:spPr bwMode="auto">
          <a:xfrm>
            <a:off x="1476375" y="1125538"/>
            <a:ext cx="7524750" cy="793750"/>
          </a:xfrm>
          <a:prstGeom prst="rect">
            <a:avLst/>
          </a:prstGeom>
          <a:noFill/>
          <a:ln w="9525">
            <a:noFill/>
            <a:miter lim="800000"/>
            <a:headEnd/>
            <a:tailEnd/>
          </a:ln>
        </p:spPr>
        <p:txBody>
          <a:bodyPr>
            <a:spAutoFit/>
          </a:bodyPr>
          <a:lstStyle/>
          <a:p>
            <a:pPr algn="l" eaLnBrk="1" hangingPunct="1"/>
            <a:r>
              <a:rPr lang="ja-JP" altLang="en-US" sz="1800">
                <a:latin typeface="Arial" pitchFamily="34" charset="0"/>
              </a:rPr>
              <a:t>設置オーナーがインターネット接続を安全に提供するための専用キット</a:t>
            </a:r>
            <a:br>
              <a:rPr lang="ja-JP" altLang="en-US" sz="1800">
                <a:latin typeface="Arial" pitchFamily="34" charset="0"/>
              </a:rPr>
            </a:br>
            <a:r>
              <a:rPr lang="en-US" altLang="ja-JP" sz="2800">
                <a:latin typeface="Arial" pitchFamily="34" charset="0"/>
              </a:rPr>
              <a:t>FS-600DHP</a:t>
            </a:r>
            <a:r>
              <a:rPr lang="ja-JP" altLang="en-US" sz="2000">
                <a:latin typeface="Arial" pitchFamily="34" charset="0"/>
              </a:rPr>
              <a:t>（株式会社バッファロー製）</a:t>
            </a:r>
          </a:p>
        </p:txBody>
      </p:sp>
      <p:pic>
        <p:nvPicPr>
          <p:cNvPr id="9220" name="Picture 6"/>
          <p:cNvPicPr>
            <a:picLocks noChangeAspect="1" noChangeArrowheads="1"/>
          </p:cNvPicPr>
          <p:nvPr/>
        </p:nvPicPr>
        <p:blipFill>
          <a:blip r:embed="rId3" cstate="print"/>
          <a:srcRect/>
          <a:stretch>
            <a:fillRect/>
          </a:stretch>
        </p:blipFill>
        <p:spPr bwMode="auto">
          <a:xfrm>
            <a:off x="683568" y="5373216"/>
            <a:ext cx="1582738" cy="1025525"/>
          </a:xfrm>
          <a:prstGeom prst="rect">
            <a:avLst/>
          </a:prstGeom>
          <a:noFill/>
          <a:ln w="19050" algn="ctr">
            <a:noFill/>
            <a:miter lim="800000"/>
            <a:headEnd/>
            <a:tailEnd/>
          </a:ln>
        </p:spPr>
      </p:pic>
      <p:sp>
        <p:nvSpPr>
          <p:cNvPr id="9221" name="Text Box 10"/>
          <p:cNvSpPr txBox="1">
            <a:spLocks noChangeArrowheads="1"/>
          </p:cNvSpPr>
          <p:nvPr/>
        </p:nvSpPr>
        <p:spPr bwMode="auto">
          <a:xfrm>
            <a:off x="2339752" y="5373216"/>
            <a:ext cx="1877437" cy="430887"/>
          </a:xfrm>
          <a:prstGeom prst="rect">
            <a:avLst/>
          </a:prstGeom>
          <a:noFill/>
          <a:ln w="19050" algn="ctr">
            <a:noFill/>
            <a:miter lim="800000"/>
            <a:headEnd/>
            <a:tailEnd/>
          </a:ln>
        </p:spPr>
        <p:txBody>
          <a:bodyPr wrap="none">
            <a:spAutoFit/>
          </a:bodyPr>
          <a:lstStyle/>
          <a:p>
            <a:pPr algn="l"/>
            <a:r>
              <a:rPr lang="en-US" altLang="ja-JP" sz="1100" b="0" dirty="0"/>
              <a:t>FREESPOT</a:t>
            </a:r>
            <a:r>
              <a:rPr lang="ja-JP" altLang="en-US" sz="1100" b="0" dirty="0"/>
              <a:t>エリアの目印</a:t>
            </a:r>
            <a:br>
              <a:rPr lang="ja-JP" altLang="en-US" sz="1100" b="0" dirty="0"/>
            </a:br>
            <a:r>
              <a:rPr lang="ja-JP" altLang="en-US" sz="1100" b="0" dirty="0"/>
              <a:t>となるサインシールが</a:t>
            </a:r>
            <a:r>
              <a:rPr lang="ja-JP" altLang="en-US" sz="1100" b="0" dirty="0" smtClean="0"/>
              <a:t>付属</a:t>
            </a:r>
            <a:endParaRPr lang="ja-JP" altLang="en-US" sz="1100" b="0" dirty="0"/>
          </a:p>
        </p:txBody>
      </p:sp>
      <p:sp>
        <p:nvSpPr>
          <p:cNvPr id="9222" name="Text Box 11"/>
          <p:cNvSpPr txBox="1">
            <a:spLocks noChangeArrowheads="1"/>
          </p:cNvSpPr>
          <p:nvPr/>
        </p:nvSpPr>
        <p:spPr bwMode="auto">
          <a:xfrm>
            <a:off x="2411413" y="1879600"/>
            <a:ext cx="6565900" cy="738188"/>
          </a:xfrm>
          <a:prstGeom prst="rect">
            <a:avLst/>
          </a:prstGeom>
          <a:noFill/>
          <a:ln w="19050" algn="ctr">
            <a:noFill/>
            <a:miter lim="800000"/>
            <a:headEnd/>
            <a:tailEnd/>
          </a:ln>
        </p:spPr>
        <p:txBody>
          <a:bodyPr wrap="none">
            <a:spAutoFit/>
          </a:bodyPr>
          <a:lstStyle/>
          <a:p>
            <a:pPr algn="l"/>
            <a:r>
              <a:rPr lang="en-US" altLang="ja-JP"/>
              <a:t>FREESPOT</a:t>
            </a:r>
            <a:r>
              <a:rPr lang="ja-JP" altLang="en-US"/>
              <a:t>提供機能が充実した</a:t>
            </a:r>
            <a:r>
              <a:rPr lang="en-US" altLang="ja-JP"/>
              <a:t>5GHz</a:t>
            </a:r>
            <a:r>
              <a:rPr lang="ja-JP" altLang="en-US"/>
              <a:t>と</a:t>
            </a:r>
            <a:r>
              <a:rPr lang="en-US" altLang="ja-JP"/>
              <a:t>2.4GHz</a:t>
            </a:r>
            <a:r>
              <a:rPr lang="ja-JP" altLang="en-US"/>
              <a:t>で利用できる無線ルータ本体と、</a:t>
            </a:r>
            <a:br>
              <a:rPr lang="ja-JP" altLang="en-US"/>
            </a:br>
            <a:r>
              <a:rPr lang="en-US" altLang="ja-JP"/>
              <a:t>FREESPOT</a:t>
            </a:r>
            <a:r>
              <a:rPr lang="ja-JP" altLang="en-US"/>
              <a:t>告知ステッカーをセットした専用キットを株式会社バッファローが開発・販売。</a:t>
            </a:r>
          </a:p>
          <a:p>
            <a:pPr algn="l"/>
            <a:r>
              <a:rPr lang="ja-JP" altLang="en-US"/>
              <a:t>インターネットのブロードバンド回線があれば、どなたでも</a:t>
            </a:r>
            <a:r>
              <a:rPr lang="en-US" altLang="ja-JP"/>
              <a:t>FREESPOT</a:t>
            </a:r>
            <a:r>
              <a:rPr lang="ja-JP" altLang="en-US"/>
              <a:t>を開設できます。</a:t>
            </a:r>
          </a:p>
        </p:txBody>
      </p:sp>
      <p:sp>
        <p:nvSpPr>
          <p:cNvPr id="9223" name="Text Box 12"/>
          <p:cNvSpPr txBox="1">
            <a:spLocks noChangeArrowheads="1"/>
          </p:cNvSpPr>
          <p:nvPr/>
        </p:nvSpPr>
        <p:spPr bwMode="auto">
          <a:xfrm>
            <a:off x="2433638" y="2663825"/>
            <a:ext cx="5607050" cy="304800"/>
          </a:xfrm>
          <a:prstGeom prst="rect">
            <a:avLst/>
          </a:prstGeom>
          <a:noFill/>
          <a:ln w="19050" algn="ctr">
            <a:noFill/>
            <a:miter lim="800000"/>
            <a:headEnd/>
            <a:tailEnd/>
          </a:ln>
        </p:spPr>
        <p:txBody>
          <a:bodyPr wrap="none">
            <a:spAutoFit/>
          </a:bodyPr>
          <a:lstStyle/>
          <a:p>
            <a:r>
              <a:rPr lang="en-US" altLang="ja-JP" sz="1400">
                <a:solidFill>
                  <a:srgbClr val="A50021"/>
                </a:solidFill>
              </a:rPr>
              <a:t>◆</a:t>
            </a:r>
            <a:r>
              <a:rPr lang="ja-JP" altLang="en-US" sz="1400">
                <a:solidFill>
                  <a:srgbClr val="A50021"/>
                </a:solidFill>
              </a:rPr>
              <a:t>設置オーナーが安心して</a:t>
            </a:r>
            <a:r>
              <a:rPr lang="en-US" altLang="ja-JP" sz="1400">
                <a:solidFill>
                  <a:srgbClr val="A50021"/>
                </a:solidFill>
              </a:rPr>
              <a:t>FREESPOT</a:t>
            </a:r>
            <a:r>
              <a:rPr lang="ja-JP" altLang="en-US" sz="1400">
                <a:solidFill>
                  <a:srgbClr val="A50021"/>
                </a:solidFill>
              </a:rPr>
              <a:t>を運用するための機能が充実</a:t>
            </a:r>
          </a:p>
        </p:txBody>
      </p:sp>
      <p:sp>
        <p:nvSpPr>
          <p:cNvPr id="9224" name="Text Box 13"/>
          <p:cNvSpPr txBox="1">
            <a:spLocks noChangeArrowheads="1"/>
          </p:cNvSpPr>
          <p:nvPr/>
        </p:nvSpPr>
        <p:spPr bwMode="auto">
          <a:xfrm>
            <a:off x="2635250" y="2997200"/>
            <a:ext cx="5827713" cy="1196975"/>
          </a:xfrm>
          <a:prstGeom prst="rect">
            <a:avLst/>
          </a:prstGeom>
          <a:noFill/>
          <a:ln w="19050" algn="ctr">
            <a:noFill/>
            <a:miter lim="800000"/>
            <a:headEnd/>
            <a:tailEnd/>
          </a:ln>
        </p:spPr>
        <p:txBody>
          <a:bodyPr wrap="none">
            <a:spAutoFit/>
          </a:bodyPr>
          <a:lstStyle/>
          <a:p>
            <a:pPr algn="l">
              <a:lnSpc>
                <a:spcPct val="90000"/>
              </a:lnSpc>
            </a:pPr>
            <a:r>
              <a:rPr lang="ja-JP" altLang="en-US" sz="1100" b="0"/>
              <a:t>・利用者の管理及び不正利用を抑止する＜メール認証機能＞</a:t>
            </a:r>
          </a:p>
          <a:p>
            <a:pPr algn="l">
              <a:lnSpc>
                <a:spcPct val="90000"/>
              </a:lnSpc>
            </a:pPr>
            <a:r>
              <a:rPr lang="ja-JP" altLang="en-US" sz="1100" b="0"/>
              <a:t>・オーナー側のネットワークへの侵入を防止する＜専用プライバシーセパレータ機能＞</a:t>
            </a:r>
          </a:p>
          <a:p>
            <a:pPr algn="l">
              <a:lnSpc>
                <a:spcPct val="90000"/>
              </a:lnSpc>
            </a:pPr>
            <a:r>
              <a:rPr lang="ja-JP" altLang="en-US" sz="1100" b="0"/>
              <a:t>・有害サイトへのアクセスを制限できる＜有害サイトフィルター＞ （有料サービス）</a:t>
            </a:r>
          </a:p>
          <a:p>
            <a:pPr algn="l">
              <a:lnSpc>
                <a:spcPct val="90000"/>
              </a:lnSpc>
            </a:pPr>
            <a:r>
              <a:rPr lang="ja-JP" altLang="en-US" sz="1100" b="0"/>
              <a:t>・営業（提供）時間に合わせてサービス提供できる＜アクセスタイムコントロール機能＞</a:t>
            </a:r>
          </a:p>
          <a:p>
            <a:pPr algn="l">
              <a:lnSpc>
                <a:spcPct val="90000"/>
              </a:lnSpc>
            </a:pPr>
            <a:r>
              <a:rPr lang="ja-JP" altLang="en-US" sz="1100" b="0"/>
              <a:t>・悪質なスパムメール送信を防止できる＜スパムメール防止機能＞</a:t>
            </a:r>
          </a:p>
        </p:txBody>
      </p:sp>
      <p:sp>
        <p:nvSpPr>
          <p:cNvPr id="9225" name="Text Box 14"/>
          <p:cNvSpPr txBox="1">
            <a:spLocks noChangeArrowheads="1"/>
          </p:cNvSpPr>
          <p:nvPr/>
        </p:nvSpPr>
        <p:spPr bwMode="auto">
          <a:xfrm>
            <a:off x="2422525" y="4292600"/>
            <a:ext cx="4718050" cy="304800"/>
          </a:xfrm>
          <a:prstGeom prst="rect">
            <a:avLst/>
          </a:prstGeom>
          <a:noFill/>
          <a:ln w="19050" algn="ctr">
            <a:noFill/>
            <a:miter lim="800000"/>
            <a:headEnd/>
            <a:tailEnd/>
          </a:ln>
        </p:spPr>
        <p:txBody>
          <a:bodyPr wrap="none">
            <a:spAutoFit/>
          </a:bodyPr>
          <a:lstStyle/>
          <a:p>
            <a:r>
              <a:rPr lang="en-US" altLang="ja-JP" sz="1400">
                <a:solidFill>
                  <a:srgbClr val="A50021"/>
                </a:solidFill>
              </a:rPr>
              <a:t>◆</a:t>
            </a:r>
            <a:r>
              <a:rPr lang="ja-JP" altLang="en-US" sz="1400">
                <a:solidFill>
                  <a:srgbClr val="A50021"/>
                </a:solidFill>
              </a:rPr>
              <a:t>利用者が安心して</a:t>
            </a:r>
            <a:r>
              <a:rPr lang="en-US" altLang="ja-JP" sz="1400">
                <a:solidFill>
                  <a:srgbClr val="A50021"/>
                </a:solidFill>
              </a:rPr>
              <a:t>FREESPOT</a:t>
            </a:r>
            <a:r>
              <a:rPr lang="ja-JP" altLang="en-US" sz="1400">
                <a:solidFill>
                  <a:srgbClr val="A50021"/>
                </a:solidFill>
              </a:rPr>
              <a:t>を利用できる機能を搭載</a:t>
            </a:r>
          </a:p>
        </p:txBody>
      </p:sp>
      <p:sp>
        <p:nvSpPr>
          <p:cNvPr id="9226" name="Text Box 15"/>
          <p:cNvSpPr txBox="1">
            <a:spLocks noChangeArrowheads="1"/>
          </p:cNvSpPr>
          <p:nvPr/>
        </p:nvSpPr>
        <p:spPr bwMode="auto">
          <a:xfrm>
            <a:off x="2644775" y="4652963"/>
            <a:ext cx="4741863" cy="477837"/>
          </a:xfrm>
          <a:prstGeom prst="rect">
            <a:avLst/>
          </a:prstGeom>
          <a:noFill/>
          <a:ln w="19050" algn="ctr">
            <a:noFill/>
            <a:miter lim="800000"/>
            <a:headEnd/>
            <a:tailEnd/>
          </a:ln>
        </p:spPr>
        <p:txBody>
          <a:bodyPr wrap="none">
            <a:spAutoFit/>
          </a:bodyPr>
          <a:lstStyle/>
          <a:p>
            <a:pPr algn="l">
              <a:lnSpc>
                <a:spcPct val="90000"/>
              </a:lnSpc>
            </a:pPr>
            <a:r>
              <a:rPr lang="ja-JP" altLang="en-US" sz="1100" b="0"/>
              <a:t>・利用者のプライバシーを守る＜プライバシーセパレータ機能＞</a:t>
            </a:r>
          </a:p>
          <a:p>
            <a:pPr algn="l">
              <a:lnSpc>
                <a:spcPct val="90000"/>
              </a:lnSpc>
            </a:pPr>
            <a:r>
              <a:rPr lang="ja-JP" altLang="en-US" sz="1100" b="0"/>
              <a:t>・安全な</a:t>
            </a:r>
            <a:r>
              <a:rPr lang="en-US" altLang="ja-JP" sz="1100" b="0"/>
              <a:t>FREESPOT</a:t>
            </a:r>
            <a:r>
              <a:rPr lang="ja-JP" altLang="en-US" sz="1100" b="0"/>
              <a:t>接続を用意する＜</a:t>
            </a:r>
            <a:r>
              <a:rPr lang="en-US" altLang="ja-JP" sz="1100" b="0"/>
              <a:t>FREESPOT</a:t>
            </a:r>
            <a:r>
              <a:rPr lang="ja-JP" altLang="en-US" sz="1100" b="0"/>
              <a:t>専用マルチ</a:t>
            </a:r>
            <a:r>
              <a:rPr lang="en-US" altLang="ja-JP" sz="1100" b="0"/>
              <a:t>SSID</a:t>
            </a:r>
            <a:r>
              <a:rPr lang="ja-JP" altLang="en-US" sz="1100" b="0"/>
              <a:t>機能＞</a:t>
            </a:r>
          </a:p>
        </p:txBody>
      </p:sp>
      <p:sp>
        <p:nvSpPr>
          <p:cNvPr id="9227" name="Text Box 16"/>
          <p:cNvSpPr txBox="1">
            <a:spLocks noChangeArrowheads="1"/>
          </p:cNvSpPr>
          <p:nvPr/>
        </p:nvSpPr>
        <p:spPr bwMode="auto">
          <a:xfrm>
            <a:off x="539750" y="4868863"/>
            <a:ext cx="1987550" cy="461962"/>
          </a:xfrm>
          <a:prstGeom prst="rect">
            <a:avLst/>
          </a:prstGeom>
          <a:noFill/>
          <a:ln w="19050" algn="ctr">
            <a:noFill/>
            <a:miter lim="800000"/>
            <a:headEnd/>
            <a:tailEnd/>
          </a:ln>
        </p:spPr>
        <p:txBody>
          <a:bodyPr wrap="none">
            <a:spAutoFit/>
          </a:bodyPr>
          <a:lstStyle/>
          <a:p>
            <a:pPr algn="r"/>
            <a:r>
              <a:rPr lang="en-US" altLang="ja-JP"/>
              <a:t>FS-600DHP</a:t>
            </a:r>
            <a:br>
              <a:rPr lang="en-US" altLang="ja-JP"/>
            </a:br>
            <a:r>
              <a:rPr lang="ja-JP" altLang="en-US"/>
              <a:t>販売価格</a:t>
            </a:r>
            <a:r>
              <a:rPr lang="en-US" altLang="ja-JP"/>
              <a:t>(</a:t>
            </a:r>
            <a:r>
              <a:rPr lang="ja-JP" altLang="en-US"/>
              <a:t>税抜</a:t>
            </a:r>
            <a:r>
              <a:rPr lang="en-US" altLang="ja-JP"/>
              <a:t>)</a:t>
            </a:r>
            <a:r>
              <a:rPr lang="ja-JP" altLang="en-US"/>
              <a:t> </a:t>
            </a:r>
            <a:r>
              <a:rPr lang="en-US" altLang="ja-JP"/>
              <a:t>\23,800</a:t>
            </a:r>
          </a:p>
        </p:txBody>
      </p:sp>
      <p:pic>
        <p:nvPicPr>
          <p:cNvPr id="9228" name="Picture 21"/>
          <p:cNvPicPr>
            <a:picLocks noChangeAspect="1" noChangeArrowheads="1"/>
          </p:cNvPicPr>
          <p:nvPr/>
        </p:nvPicPr>
        <p:blipFill>
          <a:blip r:embed="rId4" cstate="print"/>
          <a:srcRect/>
          <a:stretch>
            <a:fillRect/>
          </a:stretch>
        </p:blipFill>
        <p:spPr bwMode="auto">
          <a:xfrm>
            <a:off x="7356475" y="4321175"/>
            <a:ext cx="1717675" cy="868363"/>
          </a:xfrm>
          <a:prstGeom prst="rect">
            <a:avLst/>
          </a:prstGeom>
          <a:noFill/>
          <a:ln w="9525">
            <a:solidFill>
              <a:srgbClr val="969696"/>
            </a:solidFill>
            <a:miter lim="800000"/>
            <a:headEnd/>
            <a:tailEnd/>
          </a:ln>
        </p:spPr>
      </p:pic>
      <p:pic>
        <p:nvPicPr>
          <p:cNvPr id="9229" name="Picture 18"/>
          <p:cNvPicPr>
            <a:picLocks noChangeAspect="1" noChangeArrowheads="1"/>
          </p:cNvPicPr>
          <p:nvPr/>
        </p:nvPicPr>
        <p:blipFill>
          <a:blip r:embed="rId5" cstate="print"/>
          <a:srcRect/>
          <a:stretch>
            <a:fillRect/>
          </a:stretch>
        </p:blipFill>
        <p:spPr bwMode="auto">
          <a:xfrm>
            <a:off x="539750" y="1916113"/>
            <a:ext cx="1546225" cy="2862262"/>
          </a:xfrm>
          <a:prstGeom prst="rect">
            <a:avLst/>
          </a:prstGeom>
          <a:noFill/>
          <a:ln w="19050" algn="ctr">
            <a:noFill/>
            <a:miter lim="800000"/>
            <a:headEnd/>
            <a:tailEnd/>
          </a:ln>
        </p:spPr>
      </p:pic>
      <p:pic>
        <p:nvPicPr>
          <p:cNvPr id="9230" name="Picture 19"/>
          <p:cNvPicPr>
            <a:picLocks noChangeAspect="1" noChangeArrowheads="1"/>
          </p:cNvPicPr>
          <p:nvPr/>
        </p:nvPicPr>
        <p:blipFill>
          <a:blip r:embed="rId6" cstate="print"/>
          <a:srcRect/>
          <a:stretch>
            <a:fillRect/>
          </a:stretch>
        </p:blipFill>
        <p:spPr bwMode="auto">
          <a:xfrm>
            <a:off x="6660232" y="5373216"/>
            <a:ext cx="1744840" cy="1224136"/>
          </a:xfrm>
          <a:prstGeom prst="rect">
            <a:avLst/>
          </a:prstGeom>
          <a:noFill/>
          <a:ln w="19050" algn="ctr">
            <a:noFill/>
            <a:miter lim="800000"/>
            <a:headEnd/>
            <a:tailEnd/>
          </a:ln>
        </p:spPr>
      </p:pic>
      <p:pic>
        <p:nvPicPr>
          <p:cNvPr id="9231" name="Picture 20"/>
          <p:cNvPicPr>
            <a:picLocks noChangeAspect="1" noChangeArrowheads="1"/>
          </p:cNvPicPr>
          <p:nvPr/>
        </p:nvPicPr>
        <p:blipFill>
          <a:blip r:embed="rId7" cstate="print"/>
          <a:srcRect/>
          <a:stretch>
            <a:fillRect/>
          </a:stretch>
        </p:blipFill>
        <p:spPr bwMode="auto">
          <a:xfrm>
            <a:off x="4860032" y="5733256"/>
            <a:ext cx="683646" cy="637034"/>
          </a:xfrm>
          <a:prstGeom prst="rect">
            <a:avLst/>
          </a:prstGeom>
          <a:noFill/>
          <a:ln w="19050" algn="ctr">
            <a:noFill/>
            <a:miter lim="800000"/>
            <a:headEnd/>
            <a:tailEnd/>
          </a:ln>
        </p:spPr>
      </p:pic>
      <p:pic>
        <p:nvPicPr>
          <p:cNvPr id="9232" name="Picture 21"/>
          <p:cNvPicPr>
            <a:picLocks noChangeAspect="1" noChangeArrowheads="1"/>
          </p:cNvPicPr>
          <p:nvPr/>
        </p:nvPicPr>
        <p:blipFill>
          <a:blip r:embed="rId8" cstate="print"/>
          <a:srcRect/>
          <a:stretch>
            <a:fillRect/>
          </a:stretch>
        </p:blipFill>
        <p:spPr bwMode="auto">
          <a:xfrm>
            <a:off x="5508179" y="5733256"/>
            <a:ext cx="720080" cy="703334"/>
          </a:xfrm>
          <a:prstGeom prst="rect">
            <a:avLst/>
          </a:prstGeom>
          <a:noFill/>
          <a:ln w="19050" algn="ctr">
            <a:noFill/>
            <a:miter lim="800000"/>
            <a:headEnd/>
            <a:tailEnd/>
          </a:ln>
        </p:spPr>
      </p:pic>
      <p:sp>
        <p:nvSpPr>
          <p:cNvPr id="9233" name="Text Box 10"/>
          <p:cNvSpPr txBox="1">
            <a:spLocks noChangeArrowheads="1"/>
          </p:cNvSpPr>
          <p:nvPr/>
        </p:nvSpPr>
        <p:spPr bwMode="auto">
          <a:xfrm>
            <a:off x="4932115" y="6381328"/>
            <a:ext cx="1312862" cy="261938"/>
          </a:xfrm>
          <a:prstGeom prst="rect">
            <a:avLst/>
          </a:prstGeom>
          <a:noFill/>
          <a:ln w="19050" algn="ctr">
            <a:noFill/>
            <a:miter lim="800000"/>
            <a:headEnd/>
            <a:tailEnd/>
          </a:ln>
        </p:spPr>
        <p:txBody>
          <a:bodyPr wrap="none">
            <a:spAutoFit/>
          </a:bodyPr>
          <a:lstStyle/>
          <a:p>
            <a:pPr algn="l"/>
            <a:r>
              <a:rPr lang="ja-JP" altLang="en-US" sz="1100" b="0" dirty="0"/>
              <a:t>ステッカーシール</a:t>
            </a:r>
          </a:p>
        </p:txBody>
      </p:sp>
      <p:sp>
        <p:nvSpPr>
          <p:cNvPr id="19" name="Text Box 31"/>
          <p:cNvSpPr txBox="1">
            <a:spLocks noChangeArrowheads="1"/>
          </p:cNvSpPr>
          <p:nvPr/>
        </p:nvSpPr>
        <p:spPr bwMode="auto">
          <a:xfrm>
            <a:off x="4427984" y="5301208"/>
            <a:ext cx="4104456" cy="1368152"/>
          </a:xfrm>
          <a:prstGeom prst="rect">
            <a:avLst/>
          </a:prstGeom>
          <a:noFill/>
          <a:ln w="9525">
            <a:solidFill>
              <a:srgbClr val="969696"/>
            </a:solidFill>
            <a:miter lim="800000"/>
            <a:headEnd/>
            <a:tailEnd/>
          </a:ln>
        </p:spPr>
        <p:txBody>
          <a:bodyPr wrap="square">
            <a:noAutofit/>
          </a:bodyPr>
          <a:lstStyle/>
          <a:p>
            <a:pPr algn="l" eaLnBrk="1" hangingPunct="1"/>
            <a:endParaRPr lang="ja-JP" altLang="en-US" b="0" dirty="0"/>
          </a:p>
        </p:txBody>
      </p:sp>
      <p:sp>
        <p:nvSpPr>
          <p:cNvPr id="20" name="正方形/長方形 19"/>
          <p:cNvSpPr/>
          <p:nvPr/>
        </p:nvSpPr>
        <p:spPr>
          <a:xfrm>
            <a:off x="4572000" y="5301208"/>
            <a:ext cx="1944216" cy="430887"/>
          </a:xfrm>
          <a:prstGeom prst="rect">
            <a:avLst/>
          </a:prstGeom>
        </p:spPr>
        <p:txBody>
          <a:bodyPr wrap="square">
            <a:spAutoFit/>
          </a:bodyPr>
          <a:lstStyle/>
          <a:p>
            <a:pPr algn="l"/>
            <a:r>
              <a:rPr lang="ja-JP" altLang="en-US" sz="1100" b="0" dirty="0" smtClean="0"/>
              <a:t>オーナー</a:t>
            </a:r>
            <a:r>
              <a:rPr lang="ja-JP" altLang="en-US" sz="1100" b="0" dirty="0" smtClean="0"/>
              <a:t>様向けサイトで</a:t>
            </a:r>
            <a:r>
              <a:rPr lang="ja-JP" altLang="en-US" sz="1100" b="0" dirty="0" smtClean="0"/>
              <a:t>は</a:t>
            </a:r>
            <a:r>
              <a:rPr lang="ja-JP" altLang="en-US" sz="1100" b="0" dirty="0" smtClean="0"/>
              <a:t/>
            </a:r>
            <a:br>
              <a:rPr lang="ja-JP" altLang="en-US" sz="1100" b="0" dirty="0" smtClean="0"/>
            </a:br>
            <a:r>
              <a:rPr lang="ja-JP" altLang="en-US" sz="1100" b="0" dirty="0" smtClean="0"/>
              <a:t>各種</a:t>
            </a:r>
            <a:r>
              <a:rPr lang="en-US" altLang="ja-JP" sz="1100" b="0" dirty="0" smtClean="0"/>
              <a:t>PR</a:t>
            </a:r>
            <a:r>
              <a:rPr lang="ja-JP" altLang="en-US" sz="1100" b="0" dirty="0" smtClean="0"/>
              <a:t>ツールを</a:t>
            </a:r>
            <a:r>
              <a:rPr lang="ja-JP" altLang="en-US" sz="1100" b="0" dirty="0" smtClean="0"/>
              <a:t>用意</a:t>
            </a:r>
            <a:endParaRPr lang="ja-JP" altLang="en-US" sz="1100" b="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7"/>
          <p:cNvSpPr>
            <a:spLocks noChangeArrowheads="1"/>
          </p:cNvSpPr>
          <p:nvPr/>
        </p:nvSpPr>
        <p:spPr bwMode="auto">
          <a:xfrm>
            <a:off x="609600" y="2292350"/>
            <a:ext cx="4608513" cy="1800225"/>
          </a:xfrm>
          <a:prstGeom prst="rect">
            <a:avLst/>
          </a:prstGeom>
          <a:solidFill>
            <a:srgbClr val="FFCC99">
              <a:alpha val="79999"/>
            </a:srgbClr>
          </a:solidFill>
          <a:ln w="19050" algn="ctr">
            <a:noFill/>
            <a:miter lim="800000"/>
            <a:headEnd/>
            <a:tailEnd/>
          </a:ln>
        </p:spPr>
        <p:txBody>
          <a:bodyPr wrap="none" anchor="ctr">
            <a:spAutoFit/>
          </a:bodyPr>
          <a:lstStyle/>
          <a:p>
            <a:endParaRPr lang="ja-JP" altLang="en-US"/>
          </a:p>
        </p:txBody>
      </p:sp>
      <p:sp>
        <p:nvSpPr>
          <p:cNvPr id="10243" name="Rectangle 2"/>
          <p:cNvSpPr>
            <a:spLocks noGrp="1" noChangeArrowheads="1"/>
          </p:cNvSpPr>
          <p:nvPr>
            <p:ph type="title"/>
          </p:nvPr>
        </p:nvSpPr>
        <p:spPr/>
        <p:txBody>
          <a:bodyPr/>
          <a:lstStyle/>
          <a:p>
            <a:pPr eaLnBrk="1" hangingPunct="1"/>
            <a:r>
              <a:rPr lang="en-US" altLang="ja-JP" smtClean="0"/>
              <a:t>FREESPOT</a:t>
            </a:r>
            <a:r>
              <a:rPr lang="ja-JP" altLang="en-US" smtClean="0"/>
              <a:t>の利用手順</a:t>
            </a:r>
          </a:p>
        </p:txBody>
      </p:sp>
      <p:sp>
        <p:nvSpPr>
          <p:cNvPr id="10244" name="Text Box 31"/>
          <p:cNvSpPr txBox="1">
            <a:spLocks noChangeArrowheads="1"/>
          </p:cNvSpPr>
          <p:nvPr/>
        </p:nvSpPr>
        <p:spPr bwMode="auto">
          <a:xfrm>
            <a:off x="384175" y="4689475"/>
            <a:ext cx="5483225" cy="1570038"/>
          </a:xfrm>
          <a:prstGeom prst="rect">
            <a:avLst/>
          </a:prstGeom>
          <a:noFill/>
          <a:ln w="9525">
            <a:solidFill>
              <a:srgbClr val="969696"/>
            </a:solidFill>
            <a:miter lim="800000"/>
            <a:headEnd/>
            <a:tailEnd/>
          </a:ln>
        </p:spPr>
        <p:txBody>
          <a:bodyPr>
            <a:spAutoFit/>
          </a:bodyPr>
          <a:lstStyle/>
          <a:p>
            <a:pPr algn="l" eaLnBrk="1" hangingPunct="1"/>
            <a:r>
              <a:rPr lang="ja-JP" altLang="en-US" sz="1400" b="0"/>
              <a:t>・</a:t>
            </a:r>
            <a:r>
              <a:rPr lang="ja-JP" altLang="en-US" sz="1400"/>
              <a:t>メール認証方式（推奨）</a:t>
            </a:r>
          </a:p>
          <a:p>
            <a:pPr algn="l" eaLnBrk="1" hangingPunct="1">
              <a:lnSpc>
                <a:spcPts val="1000"/>
              </a:lnSpc>
            </a:pPr>
            <a:r>
              <a:rPr lang="ja-JP" altLang="en-US" b="0"/>
              <a:t>　初回接続時には、ブラウザに認証画面を強制表示。画面中のリンクを</a:t>
            </a:r>
            <a:endParaRPr lang="en-US" altLang="ja-JP" b="0"/>
          </a:p>
          <a:p>
            <a:pPr algn="l" eaLnBrk="1" hangingPunct="1">
              <a:lnSpc>
                <a:spcPts val="1000"/>
              </a:lnSpc>
            </a:pPr>
            <a:r>
              <a:rPr lang="ja-JP" altLang="en-US" b="0"/>
              <a:t>　クリックすると、空メールを送信。受信したメール中の</a:t>
            </a:r>
            <a:r>
              <a:rPr lang="en-US" altLang="ja-JP" b="0"/>
              <a:t>URL</a:t>
            </a:r>
            <a:r>
              <a:rPr lang="ja-JP" altLang="en-US" b="0"/>
              <a:t>のクリックで</a:t>
            </a:r>
            <a:endParaRPr lang="en-US" altLang="ja-JP" b="0"/>
          </a:p>
          <a:p>
            <a:pPr algn="l" eaLnBrk="1" hangingPunct="1">
              <a:lnSpc>
                <a:spcPts val="1000"/>
              </a:lnSpc>
            </a:pPr>
            <a:r>
              <a:rPr lang="ja-JP" altLang="en-US" b="0"/>
              <a:t>　利用者は認証完了でき、ネット利用できる仕組みです。</a:t>
            </a:r>
            <a:endParaRPr lang="en-US" altLang="ja-JP" b="0"/>
          </a:p>
          <a:p>
            <a:pPr algn="l" eaLnBrk="1" hangingPunct="1"/>
            <a:r>
              <a:rPr lang="ja-JP" altLang="en-US" sz="1400" b="0"/>
              <a:t>・</a:t>
            </a:r>
            <a:r>
              <a:rPr lang="ja-JP" altLang="en-US" sz="1400"/>
              <a:t>ゲスト方式</a:t>
            </a:r>
          </a:p>
          <a:p>
            <a:pPr algn="l" eaLnBrk="1" hangingPunct="1"/>
            <a:r>
              <a:rPr lang="ja-JP" altLang="en-US"/>
              <a:t>　</a:t>
            </a:r>
            <a:r>
              <a:rPr lang="ja-JP" altLang="en-US" b="0"/>
              <a:t>メールアドレスの入力なしに利用できます。但し利用時間は</a:t>
            </a:r>
            <a:r>
              <a:rPr lang="en-US" altLang="ja-JP" b="0"/>
              <a:t>10</a:t>
            </a:r>
            <a:r>
              <a:rPr lang="ja-JP" altLang="en-US" b="0"/>
              <a:t>分間です。</a:t>
            </a:r>
          </a:p>
        </p:txBody>
      </p:sp>
      <p:sp>
        <p:nvSpPr>
          <p:cNvPr id="10245" name="Text Box 36"/>
          <p:cNvSpPr txBox="1">
            <a:spLocks noChangeArrowheads="1"/>
          </p:cNvSpPr>
          <p:nvPr/>
        </p:nvSpPr>
        <p:spPr bwMode="auto">
          <a:xfrm>
            <a:off x="250825" y="1165225"/>
            <a:ext cx="5226050" cy="554038"/>
          </a:xfrm>
          <a:prstGeom prst="rect">
            <a:avLst/>
          </a:prstGeom>
          <a:noFill/>
          <a:ln w="19050" algn="ctr">
            <a:noFill/>
            <a:miter lim="800000"/>
            <a:headEnd/>
            <a:tailEnd/>
          </a:ln>
        </p:spPr>
        <p:txBody>
          <a:bodyPr wrap="none">
            <a:spAutoFit/>
          </a:bodyPr>
          <a:lstStyle/>
          <a:p>
            <a:pPr algn="l"/>
            <a:r>
              <a:rPr lang="en-US" altLang="ja-JP" sz="1500"/>
              <a:t>FREESPOT</a:t>
            </a:r>
            <a:r>
              <a:rPr lang="ja-JP" altLang="en-US" sz="1500"/>
              <a:t>導入キット（</a:t>
            </a:r>
            <a:r>
              <a:rPr lang="en-US" altLang="ja-JP" sz="1500"/>
              <a:t>FS-600DHP</a:t>
            </a:r>
            <a:r>
              <a:rPr lang="ja-JP" altLang="en-US" sz="1500"/>
              <a:t>）を利用時には</a:t>
            </a:r>
            <a:br>
              <a:rPr lang="ja-JP" altLang="en-US" sz="1500"/>
            </a:br>
            <a:r>
              <a:rPr lang="en-US" altLang="ja-JP" sz="1500"/>
              <a:t>FREESPOT</a:t>
            </a:r>
            <a:r>
              <a:rPr lang="ja-JP" altLang="en-US" sz="1500"/>
              <a:t>アクセス用の</a:t>
            </a:r>
            <a:r>
              <a:rPr lang="en-US" altLang="ja-JP" sz="1500"/>
              <a:t>SSID</a:t>
            </a:r>
            <a:r>
              <a:rPr lang="ja-JP" altLang="en-US" sz="1500"/>
              <a:t>は</a:t>
            </a:r>
            <a:r>
              <a:rPr lang="en-US" altLang="ja-JP" sz="1500"/>
              <a:t>2</a:t>
            </a:r>
            <a:r>
              <a:rPr lang="ja-JP" altLang="en-US" sz="1500"/>
              <a:t>種類提供</a:t>
            </a:r>
            <a:r>
              <a:rPr lang="en-US" altLang="ja-JP" sz="1100"/>
              <a:t>※</a:t>
            </a:r>
            <a:r>
              <a:rPr lang="ja-JP" altLang="en-US" sz="1500"/>
              <a:t>されます。</a:t>
            </a:r>
          </a:p>
        </p:txBody>
      </p:sp>
      <p:sp>
        <p:nvSpPr>
          <p:cNvPr id="10246" name="Text Box 37"/>
          <p:cNvSpPr txBox="1">
            <a:spLocks noChangeArrowheads="1"/>
          </p:cNvSpPr>
          <p:nvPr/>
        </p:nvSpPr>
        <p:spPr bwMode="auto">
          <a:xfrm>
            <a:off x="665163" y="2276475"/>
            <a:ext cx="4090987" cy="1365250"/>
          </a:xfrm>
          <a:prstGeom prst="rect">
            <a:avLst/>
          </a:prstGeom>
          <a:noFill/>
          <a:ln w="19050" algn="ctr">
            <a:noFill/>
            <a:miter lim="800000"/>
            <a:headEnd/>
            <a:tailEnd/>
          </a:ln>
        </p:spPr>
        <p:txBody>
          <a:bodyPr wrap="none">
            <a:spAutoFit/>
          </a:bodyPr>
          <a:lstStyle/>
          <a:p>
            <a:pPr algn="l">
              <a:lnSpc>
                <a:spcPct val="110000"/>
              </a:lnSpc>
            </a:pPr>
            <a:r>
              <a:rPr lang="en-US" altLang="ja-JP" sz="1400"/>
              <a:t>SSID</a:t>
            </a:r>
            <a:r>
              <a:rPr lang="ja-JP" altLang="en-US" sz="1400"/>
              <a:t>：</a:t>
            </a:r>
            <a:r>
              <a:rPr lang="en-US" altLang="ja-JP" sz="1400">
                <a:solidFill>
                  <a:srgbClr val="A50021"/>
                </a:solidFill>
              </a:rPr>
              <a:t>FREESPOT</a:t>
            </a:r>
            <a:r>
              <a:rPr lang="ja-JP" altLang="en-US" sz="1400"/>
              <a:t>　</a:t>
            </a:r>
            <a:br>
              <a:rPr lang="ja-JP" altLang="en-US" sz="1400"/>
            </a:br>
            <a:r>
              <a:rPr lang="ja-JP" altLang="en-US" sz="1400"/>
              <a:t>⇒無線</a:t>
            </a:r>
            <a:r>
              <a:rPr lang="en-US" altLang="ja-JP" sz="1400"/>
              <a:t>LAN</a:t>
            </a:r>
            <a:r>
              <a:rPr lang="ja-JP" altLang="en-US" sz="1400"/>
              <a:t>認証 なし　　　　暗号化 なし</a:t>
            </a:r>
          </a:p>
          <a:p>
            <a:pPr algn="l">
              <a:lnSpc>
                <a:spcPct val="110000"/>
              </a:lnSpc>
            </a:pPr>
            <a:r>
              <a:rPr lang="en-US" altLang="ja-JP" sz="1400"/>
              <a:t>SSID</a:t>
            </a:r>
            <a:r>
              <a:rPr lang="ja-JP" altLang="en-US" sz="1400"/>
              <a:t>：</a:t>
            </a:r>
            <a:r>
              <a:rPr lang="ja-JP" altLang="en-US" sz="1400">
                <a:solidFill>
                  <a:srgbClr val="A50021"/>
                </a:solidFill>
              </a:rPr>
              <a:t>‘</a:t>
            </a:r>
            <a:r>
              <a:rPr lang="en-US" altLang="ja-JP" sz="1400">
                <a:solidFill>
                  <a:srgbClr val="A50021"/>
                </a:solidFill>
              </a:rPr>
              <a:t>freespot’=SecurityPassword(AES)</a:t>
            </a:r>
            <a:r>
              <a:rPr lang="en-US" altLang="ja-JP" sz="1400"/>
              <a:t/>
            </a:r>
            <a:br>
              <a:rPr lang="en-US" altLang="ja-JP" sz="1400"/>
            </a:br>
            <a:r>
              <a:rPr lang="en-US" altLang="ja-JP" sz="1400"/>
              <a:t>⇒</a:t>
            </a:r>
            <a:r>
              <a:rPr lang="ja-JP" altLang="en-US" sz="1400"/>
              <a:t>無線</a:t>
            </a:r>
            <a:r>
              <a:rPr lang="en-US" altLang="ja-JP" sz="1400"/>
              <a:t>LAN</a:t>
            </a:r>
            <a:r>
              <a:rPr lang="ja-JP" altLang="en-US" sz="1400"/>
              <a:t>認証 </a:t>
            </a:r>
            <a:r>
              <a:rPr lang="en-US" altLang="ja-JP" sz="1400"/>
              <a:t>WPA-PSK</a:t>
            </a:r>
            <a:r>
              <a:rPr lang="ja-JP" altLang="en-US" sz="1400"/>
              <a:t>　暗号化 </a:t>
            </a:r>
            <a:r>
              <a:rPr lang="en-US" altLang="ja-JP" sz="1400"/>
              <a:t>AES</a:t>
            </a:r>
            <a:br>
              <a:rPr lang="en-US" altLang="ja-JP" sz="1400"/>
            </a:br>
            <a:r>
              <a:rPr lang="ja-JP" altLang="en-US" sz="1400"/>
              <a:t>　</a:t>
            </a:r>
            <a:r>
              <a:rPr lang="en-US" altLang="ja-JP" sz="1400"/>
              <a:t>※</a:t>
            </a:r>
            <a:r>
              <a:rPr lang="ja-JP" altLang="en-US" sz="1400"/>
              <a:t>接続時の認証キーは「</a:t>
            </a:r>
            <a:r>
              <a:rPr lang="en-US" altLang="ja-JP" sz="1400"/>
              <a:t>freespot</a:t>
            </a:r>
            <a:r>
              <a:rPr lang="ja-JP" altLang="en-US" sz="1400"/>
              <a:t>」です。</a:t>
            </a:r>
          </a:p>
        </p:txBody>
      </p:sp>
      <p:sp>
        <p:nvSpPr>
          <p:cNvPr id="10247" name="Text Box 38"/>
          <p:cNvSpPr txBox="1">
            <a:spLocks noChangeArrowheads="1"/>
          </p:cNvSpPr>
          <p:nvPr/>
        </p:nvSpPr>
        <p:spPr bwMode="auto">
          <a:xfrm>
            <a:off x="609600" y="3648075"/>
            <a:ext cx="4657725" cy="457200"/>
          </a:xfrm>
          <a:prstGeom prst="rect">
            <a:avLst/>
          </a:prstGeom>
          <a:noFill/>
          <a:ln w="19050" algn="ctr">
            <a:noFill/>
            <a:miter lim="800000"/>
            <a:headEnd/>
            <a:tailEnd/>
          </a:ln>
        </p:spPr>
        <p:txBody>
          <a:bodyPr wrap="none">
            <a:spAutoFit/>
          </a:bodyPr>
          <a:lstStyle/>
          <a:p>
            <a:pPr algn="l"/>
            <a:r>
              <a:rPr lang="en-US" altLang="ja-JP" b="0"/>
              <a:t>※</a:t>
            </a:r>
            <a:r>
              <a:rPr lang="ja-JP" altLang="en-US" b="0"/>
              <a:t>ユーザーは</a:t>
            </a:r>
            <a:r>
              <a:rPr lang="en-US" altLang="ja-JP" b="0"/>
              <a:t>AES</a:t>
            </a:r>
            <a:r>
              <a:rPr lang="ja-JP" altLang="en-US" b="0"/>
              <a:t>で暗号化された</a:t>
            </a:r>
            <a:r>
              <a:rPr lang="en-US" altLang="ja-JP" b="0"/>
              <a:t>SSID</a:t>
            </a:r>
            <a:r>
              <a:rPr lang="ja-JP" altLang="en-US" b="0"/>
              <a:t>を選んで利用することで、</a:t>
            </a:r>
            <a:br>
              <a:rPr lang="ja-JP" altLang="en-US" b="0"/>
            </a:br>
            <a:r>
              <a:rPr lang="ja-JP" altLang="en-US" b="0"/>
              <a:t>  無線で流れるデータの盗聴防止効果が期待できます。</a:t>
            </a:r>
          </a:p>
        </p:txBody>
      </p:sp>
      <p:sp>
        <p:nvSpPr>
          <p:cNvPr id="10248" name="Text Box 39"/>
          <p:cNvSpPr txBox="1">
            <a:spLocks noChangeArrowheads="1"/>
          </p:cNvSpPr>
          <p:nvPr/>
        </p:nvSpPr>
        <p:spPr bwMode="auto">
          <a:xfrm>
            <a:off x="254000" y="4262438"/>
            <a:ext cx="5722938" cy="304800"/>
          </a:xfrm>
          <a:prstGeom prst="rect">
            <a:avLst/>
          </a:prstGeom>
          <a:noFill/>
          <a:ln w="19050" algn="ctr">
            <a:noFill/>
            <a:miter lim="800000"/>
            <a:headEnd/>
            <a:tailEnd/>
          </a:ln>
        </p:spPr>
        <p:txBody>
          <a:bodyPr wrap="none">
            <a:spAutoFit/>
          </a:bodyPr>
          <a:lstStyle/>
          <a:p>
            <a:pPr algn="l"/>
            <a:r>
              <a:rPr lang="ja-JP" altLang="en-US" sz="1400"/>
              <a:t>利用者が</a:t>
            </a:r>
            <a:r>
              <a:rPr lang="en-US" altLang="ja-JP" sz="1400"/>
              <a:t>FREESPOT</a:t>
            </a:r>
            <a:r>
              <a:rPr lang="ja-JP" altLang="en-US" sz="1400"/>
              <a:t>用</a:t>
            </a:r>
            <a:r>
              <a:rPr lang="en-US" altLang="ja-JP" sz="1400"/>
              <a:t>SSID</a:t>
            </a:r>
            <a:r>
              <a:rPr lang="ja-JP" altLang="en-US" sz="1400"/>
              <a:t>にアクセスすると、認証が行われます。</a:t>
            </a:r>
          </a:p>
        </p:txBody>
      </p:sp>
      <p:sp>
        <p:nvSpPr>
          <p:cNvPr id="10249" name="Text Box 45"/>
          <p:cNvSpPr txBox="1">
            <a:spLocks noChangeArrowheads="1"/>
          </p:cNvSpPr>
          <p:nvPr/>
        </p:nvSpPr>
        <p:spPr bwMode="auto">
          <a:xfrm>
            <a:off x="6443663" y="6165850"/>
            <a:ext cx="2165350" cy="457200"/>
          </a:xfrm>
          <a:prstGeom prst="rect">
            <a:avLst/>
          </a:prstGeom>
          <a:noFill/>
          <a:ln w="19050" algn="ctr">
            <a:noFill/>
            <a:miter lim="800000"/>
            <a:headEnd/>
            <a:tailEnd/>
          </a:ln>
        </p:spPr>
        <p:txBody>
          <a:bodyPr wrap="none">
            <a:spAutoFit/>
          </a:bodyPr>
          <a:lstStyle/>
          <a:p>
            <a:r>
              <a:rPr lang="ja-JP" altLang="en-US"/>
              <a:t>フリースポット接続認証画面</a:t>
            </a:r>
            <a:br>
              <a:rPr lang="ja-JP" altLang="en-US"/>
            </a:br>
            <a:r>
              <a:rPr lang="en-US" altLang="ja-JP"/>
              <a:t>(</a:t>
            </a:r>
            <a:r>
              <a:rPr lang="ja-JP" altLang="en-US"/>
              <a:t>サンプル画面）</a:t>
            </a:r>
          </a:p>
        </p:txBody>
      </p:sp>
      <p:sp>
        <p:nvSpPr>
          <p:cNvPr id="10250" name="Rectangle 46"/>
          <p:cNvSpPr>
            <a:spLocks noChangeArrowheads="1"/>
          </p:cNvSpPr>
          <p:nvPr/>
        </p:nvSpPr>
        <p:spPr bwMode="auto">
          <a:xfrm>
            <a:off x="309563" y="1749425"/>
            <a:ext cx="5722937" cy="428625"/>
          </a:xfrm>
          <a:prstGeom prst="rect">
            <a:avLst/>
          </a:prstGeom>
          <a:noFill/>
          <a:ln w="19050" algn="ctr">
            <a:noFill/>
            <a:miter lim="800000"/>
            <a:headEnd/>
            <a:tailEnd/>
          </a:ln>
        </p:spPr>
        <p:txBody>
          <a:bodyPr wrap="none">
            <a:spAutoFit/>
          </a:bodyPr>
          <a:lstStyle/>
          <a:p>
            <a:pPr algn="l"/>
            <a:r>
              <a:rPr lang="en-US" altLang="ja-JP" sz="1100"/>
              <a:t>※</a:t>
            </a:r>
            <a:r>
              <a:rPr lang="ja-JP" altLang="en-US" sz="1100"/>
              <a:t>設置オーナーにより、それぞれ有効</a:t>
            </a:r>
            <a:r>
              <a:rPr lang="en-US" altLang="ja-JP" sz="1100"/>
              <a:t>/</a:t>
            </a:r>
            <a:r>
              <a:rPr lang="ja-JP" altLang="en-US" sz="1100"/>
              <a:t>無効を設定できます。</a:t>
            </a:r>
            <a:br>
              <a:rPr lang="ja-JP" altLang="en-US" sz="1100"/>
            </a:br>
            <a:r>
              <a:rPr lang="ja-JP" altLang="en-US" sz="1100"/>
              <a:t>　また、これらとは別にオーナーはオーナー向けの専用のセキュアな</a:t>
            </a:r>
            <a:r>
              <a:rPr lang="en-US" altLang="ja-JP" sz="1100"/>
              <a:t>SSID</a:t>
            </a:r>
            <a:r>
              <a:rPr lang="ja-JP" altLang="en-US" sz="1100"/>
              <a:t>も設定可能。</a:t>
            </a:r>
          </a:p>
        </p:txBody>
      </p:sp>
      <p:pic>
        <p:nvPicPr>
          <p:cNvPr id="10251" name="Picture 13"/>
          <p:cNvPicPr>
            <a:picLocks noChangeAspect="1" noChangeArrowheads="1"/>
          </p:cNvPicPr>
          <p:nvPr/>
        </p:nvPicPr>
        <p:blipFill>
          <a:blip r:embed="rId3" cstate="print"/>
          <a:srcRect/>
          <a:stretch>
            <a:fillRect/>
          </a:stretch>
        </p:blipFill>
        <p:spPr bwMode="auto">
          <a:xfrm>
            <a:off x="6227763" y="1052513"/>
            <a:ext cx="2520950" cy="2989262"/>
          </a:xfrm>
          <a:prstGeom prst="rect">
            <a:avLst/>
          </a:prstGeom>
          <a:noFill/>
          <a:ln w="19050" algn="ctr">
            <a:noFill/>
            <a:miter lim="800000"/>
            <a:headEnd/>
            <a:tailEnd/>
          </a:ln>
        </p:spPr>
      </p:pic>
      <p:pic>
        <p:nvPicPr>
          <p:cNvPr id="10252" name="Picture 14"/>
          <p:cNvPicPr>
            <a:picLocks noChangeAspect="1" noChangeArrowheads="1"/>
          </p:cNvPicPr>
          <p:nvPr/>
        </p:nvPicPr>
        <p:blipFill>
          <a:blip r:embed="rId4" cstate="print"/>
          <a:srcRect b="22194"/>
          <a:stretch>
            <a:fillRect/>
          </a:stretch>
        </p:blipFill>
        <p:spPr bwMode="auto">
          <a:xfrm>
            <a:off x="6210300" y="4005263"/>
            <a:ext cx="2538413" cy="2016125"/>
          </a:xfrm>
          <a:prstGeom prst="rect">
            <a:avLst/>
          </a:prstGeom>
          <a:noFill/>
          <a:ln w="19050" algn="ctr">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ja-JP" sz="2800" smtClean="0"/>
              <a:t>FREESPOT</a:t>
            </a:r>
            <a:r>
              <a:rPr lang="ja-JP" altLang="en-US" sz="2800" smtClean="0"/>
              <a:t>の設定機能（オーナー様向け）</a:t>
            </a:r>
          </a:p>
        </p:txBody>
      </p:sp>
      <p:pic>
        <p:nvPicPr>
          <p:cNvPr id="11267" name="Picture 6" descr="SH_378"/>
          <p:cNvPicPr>
            <a:picLocks noChangeAspect="1" noChangeArrowheads="1"/>
          </p:cNvPicPr>
          <p:nvPr/>
        </p:nvPicPr>
        <p:blipFill>
          <a:blip r:embed="rId3" cstate="print"/>
          <a:srcRect/>
          <a:stretch>
            <a:fillRect/>
          </a:stretch>
        </p:blipFill>
        <p:spPr bwMode="auto">
          <a:xfrm>
            <a:off x="3348038" y="5410200"/>
            <a:ext cx="2087562" cy="1258888"/>
          </a:xfrm>
          <a:prstGeom prst="rect">
            <a:avLst/>
          </a:prstGeom>
          <a:noFill/>
          <a:ln w="9525">
            <a:solidFill>
              <a:srgbClr val="969696"/>
            </a:solidFill>
            <a:miter lim="800000"/>
            <a:headEnd/>
            <a:tailEnd/>
          </a:ln>
        </p:spPr>
      </p:pic>
      <p:pic>
        <p:nvPicPr>
          <p:cNvPr id="11268" name="Picture 9"/>
          <p:cNvPicPr>
            <a:picLocks noChangeAspect="1" noChangeArrowheads="1"/>
          </p:cNvPicPr>
          <p:nvPr/>
        </p:nvPicPr>
        <p:blipFill>
          <a:blip r:embed="rId4" cstate="print"/>
          <a:srcRect/>
          <a:stretch>
            <a:fillRect/>
          </a:stretch>
        </p:blipFill>
        <p:spPr bwMode="auto">
          <a:xfrm>
            <a:off x="404813" y="1420813"/>
            <a:ext cx="2881312" cy="1468437"/>
          </a:xfrm>
          <a:prstGeom prst="rect">
            <a:avLst/>
          </a:prstGeom>
          <a:noFill/>
          <a:ln w="9525">
            <a:noFill/>
            <a:miter lim="800000"/>
            <a:headEnd/>
            <a:tailEnd/>
          </a:ln>
        </p:spPr>
      </p:pic>
      <p:pic>
        <p:nvPicPr>
          <p:cNvPr id="11269" name="Picture 11"/>
          <p:cNvPicPr>
            <a:picLocks noChangeAspect="1" noChangeArrowheads="1"/>
          </p:cNvPicPr>
          <p:nvPr/>
        </p:nvPicPr>
        <p:blipFill>
          <a:blip r:embed="rId5" cstate="print"/>
          <a:srcRect/>
          <a:stretch>
            <a:fillRect/>
          </a:stretch>
        </p:blipFill>
        <p:spPr bwMode="auto">
          <a:xfrm>
            <a:off x="3348038" y="1484313"/>
            <a:ext cx="2087562" cy="1358900"/>
          </a:xfrm>
          <a:prstGeom prst="rect">
            <a:avLst/>
          </a:prstGeom>
          <a:noFill/>
          <a:ln w="9525">
            <a:solidFill>
              <a:srgbClr val="969696"/>
            </a:solidFill>
            <a:miter lim="800000"/>
            <a:headEnd/>
            <a:tailEnd/>
          </a:ln>
        </p:spPr>
      </p:pic>
      <p:sp>
        <p:nvSpPr>
          <p:cNvPr id="11270" name="Text Box 13"/>
          <p:cNvSpPr txBox="1">
            <a:spLocks noChangeArrowheads="1"/>
          </p:cNvSpPr>
          <p:nvPr/>
        </p:nvSpPr>
        <p:spPr bwMode="auto">
          <a:xfrm>
            <a:off x="457200" y="1106488"/>
            <a:ext cx="4465638" cy="336550"/>
          </a:xfrm>
          <a:prstGeom prst="rect">
            <a:avLst/>
          </a:prstGeom>
          <a:noFill/>
          <a:ln w="9525" algn="ctr">
            <a:noFill/>
            <a:miter lim="800000"/>
            <a:headEnd/>
            <a:tailEnd/>
          </a:ln>
        </p:spPr>
        <p:txBody>
          <a:bodyPr>
            <a:spAutoFit/>
          </a:bodyPr>
          <a:lstStyle/>
          <a:p>
            <a:pPr algn="l"/>
            <a:r>
              <a:rPr lang="ja-JP" altLang="en-US" sz="1600"/>
              <a:t>有害サイトフィルター機能（</a:t>
            </a:r>
            <a:r>
              <a:rPr lang="en-US" altLang="ja-JP" sz="1600"/>
              <a:t>i-</a:t>
            </a:r>
            <a:r>
              <a:rPr lang="ja-JP" altLang="en-US" sz="1600"/>
              <a:t>フィルター）</a:t>
            </a:r>
          </a:p>
        </p:txBody>
      </p:sp>
      <p:pic>
        <p:nvPicPr>
          <p:cNvPr id="11271" name="Picture 14"/>
          <p:cNvPicPr>
            <a:picLocks noChangeAspect="1" noChangeArrowheads="1"/>
          </p:cNvPicPr>
          <p:nvPr/>
        </p:nvPicPr>
        <p:blipFill>
          <a:blip r:embed="rId6" cstate="print"/>
          <a:srcRect/>
          <a:stretch>
            <a:fillRect/>
          </a:stretch>
        </p:blipFill>
        <p:spPr bwMode="auto">
          <a:xfrm>
            <a:off x="476250" y="3441700"/>
            <a:ext cx="2736850" cy="1395413"/>
          </a:xfrm>
          <a:prstGeom prst="rect">
            <a:avLst/>
          </a:prstGeom>
          <a:noFill/>
          <a:ln w="9525">
            <a:noFill/>
            <a:miter lim="800000"/>
            <a:headEnd/>
            <a:tailEnd/>
          </a:ln>
        </p:spPr>
      </p:pic>
      <p:pic>
        <p:nvPicPr>
          <p:cNvPr id="11272" name="Picture 15"/>
          <p:cNvPicPr>
            <a:picLocks noChangeAspect="1" noChangeArrowheads="1"/>
          </p:cNvPicPr>
          <p:nvPr/>
        </p:nvPicPr>
        <p:blipFill>
          <a:blip r:embed="rId7" cstate="print"/>
          <a:srcRect/>
          <a:stretch>
            <a:fillRect/>
          </a:stretch>
        </p:blipFill>
        <p:spPr bwMode="auto">
          <a:xfrm>
            <a:off x="477838" y="5392738"/>
            <a:ext cx="2663825" cy="1358900"/>
          </a:xfrm>
          <a:prstGeom prst="rect">
            <a:avLst/>
          </a:prstGeom>
          <a:noFill/>
          <a:ln w="9525">
            <a:noFill/>
            <a:miter lim="800000"/>
            <a:headEnd/>
            <a:tailEnd/>
          </a:ln>
        </p:spPr>
      </p:pic>
      <p:sp>
        <p:nvSpPr>
          <p:cNvPr id="11273" name="Text Box 16"/>
          <p:cNvSpPr txBox="1">
            <a:spLocks noChangeArrowheads="1"/>
          </p:cNvSpPr>
          <p:nvPr/>
        </p:nvSpPr>
        <p:spPr bwMode="auto">
          <a:xfrm>
            <a:off x="449263" y="3122613"/>
            <a:ext cx="4032250" cy="336550"/>
          </a:xfrm>
          <a:prstGeom prst="rect">
            <a:avLst/>
          </a:prstGeom>
          <a:noFill/>
          <a:ln w="9525" algn="ctr">
            <a:noFill/>
            <a:miter lim="800000"/>
            <a:headEnd/>
            <a:tailEnd/>
          </a:ln>
        </p:spPr>
        <p:txBody>
          <a:bodyPr>
            <a:spAutoFit/>
          </a:bodyPr>
          <a:lstStyle/>
          <a:p>
            <a:pPr algn="l"/>
            <a:r>
              <a:rPr lang="ja-JP" altLang="en-US" sz="1600"/>
              <a:t>アクセスタイムコントロール機能</a:t>
            </a:r>
          </a:p>
        </p:txBody>
      </p:sp>
      <p:sp>
        <p:nvSpPr>
          <p:cNvPr id="11274" name="Text Box 17"/>
          <p:cNvSpPr txBox="1">
            <a:spLocks noChangeArrowheads="1"/>
          </p:cNvSpPr>
          <p:nvPr/>
        </p:nvSpPr>
        <p:spPr bwMode="auto">
          <a:xfrm>
            <a:off x="458788" y="5140325"/>
            <a:ext cx="2160587" cy="304800"/>
          </a:xfrm>
          <a:prstGeom prst="rect">
            <a:avLst/>
          </a:prstGeom>
          <a:noFill/>
          <a:ln w="9525" algn="ctr">
            <a:noFill/>
            <a:miter lim="800000"/>
            <a:headEnd/>
            <a:tailEnd/>
          </a:ln>
        </p:spPr>
        <p:txBody>
          <a:bodyPr>
            <a:spAutoFit/>
          </a:bodyPr>
          <a:lstStyle/>
          <a:p>
            <a:pPr algn="l"/>
            <a:r>
              <a:rPr lang="ja-JP" altLang="en-US" sz="1400"/>
              <a:t>スパムメール防止機能</a:t>
            </a:r>
          </a:p>
        </p:txBody>
      </p:sp>
      <p:sp>
        <p:nvSpPr>
          <p:cNvPr id="11275" name="Text Box 19"/>
          <p:cNvSpPr txBox="1">
            <a:spLocks noChangeArrowheads="1"/>
          </p:cNvSpPr>
          <p:nvPr/>
        </p:nvSpPr>
        <p:spPr bwMode="auto">
          <a:xfrm>
            <a:off x="5508625" y="1444625"/>
            <a:ext cx="3167063" cy="1323975"/>
          </a:xfrm>
          <a:prstGeom prst="rect">
            <a:avLst/>
          </a:prstGeom>
          <a:noFill/>
          <a:ln w="19050" algn="ctr">
            <a:noFill/>
            <a:miter lim="800000"/>
            <a:headEnd/>
            <a:tailEnd/>
          </a:ln>
        </p:spPr>
        <p:txBody>
          <a:bodyPr>
            <a:spAutoFit/>
          </a:bodyPr>
          <a:lstStyle/>
          <a:p>
            <a:pPr algn="l"/>
            <a:r>
              <a:rPr lang="ja-JP" altLang="en-US" sz="1400" b="0"/>
              <a:t>フィッシング詐欺、ウイルス配布、麻薬など事件性のある有害サイトを自動で判別、ユーザーがアクセスできないよう遮断します。</a:t>
            </a:r>
          </a:p>
          <a:p>
            <a:pPr algn="l"/>
            <a:r>
              <a:rPr lang="en-US" altLang="ja-JP" sz="1000" b="0"/>
              <a:t>※</a:t>
            </a:r>
            <a:r>
              <a:rPr lang="ja-JP" altLang="en-US" sz="1000" b="0"/>
              <a:t>有料サービス　</a:t>
            </a:r>
            <a:r>
              <a:rPr lang="en-US" altLang="ja-JP" sz="1000" b="0"/>
              <a:t>\5250(</a:t>
            </a:r>
            <a:r>
              <a:rPr lang="ja-JP" altLang="en-US" sz="1000" b="0"/>
              <a:t>税込</a:t>
            </a:r>
            <a:r>
              <a:rPr lang="en-US" altLang="ja-JP" sz="1000" b="0"/>
              <a:t>)/</a:t>
            </a:r>
            <a:r>
              <a:rPr lang="ja-JP" altLang="en-US" sz="1000" b="0"/>
              <a:t>年</a:t>
            </a:r>
            <a:br>
              <a:rPr lang="ja-JP" altLang="en-US" sz="1000" b="0"/>
            </a:br>
            <a:r>
              <a:rPr lang="ja-JP" altLang="en-US" sz="1000" b="0"/>
              <a:t>　別途申込が必要です。</a:t>
            </a:r>
          </a:p>
        </p:txBody>
      </p:sp>
      <p:sp>
        <p:nvSpPr>
          <p:cNvPr id="11276" name="Text Box 20"/>
          <p:cNvSpPr txBox="1">
            <a:spLocks noChangeArrowheads="1"/>
          </p:cNvSpPr>
          <p:nvPr/>
        </p:nvSpPr>
        <p:spPr bwMode="auto">
          <a:xfrm>
            <a:off x="5507038" y="3381375"/>
            <a:ext cx="3168650" cy="1171575"/>
          </a:xfrm>
          <a:prstGeom prst="rect">
            <a:avLst/>
          </a:prstGeom>
          <a:noFill/>
          <a:ln w="9525" algn="ctr">
            <a:noFill/>
            <a:miter lim="800000"/>
            <a:headEnd/>
            <a:tailEnd/>
          </a:ln>
        </p:spPr>
        <p:txBody>
          <a:bodyPr>
            <a:spAutoFit/>
          </a:bodyPr>
          <a:lstStyle/>
          <a:p>
            <a:pPr algn="l"/>
            <a:r>
              <a:rPr lang="ja-JP" altLang="en-US" sz="1400" b="0"/>
              <a:t>曜日や接続時間を設定することにより、</a:t>
            </a:r>
            <a:r>
              <a:rPr lang="en-US" altLang="ja-JP" sz="1400" b="0"/>
              <a:t>FREESPOT</a:t>
            </a:r>
            <a:r>
              <a:rPr lang="ja-JP" altLang="en-US" sz="1400" b="0"/>
              <a:t>を自動的に</a:t>
            </a:r>
            <a:r>
              <a:rPr lang="en-US" altLang="ja-JP" sz="1400" b="0"/>
              <a:t>ON/OFF</a:t>
            </a:r>
            <a:r>
              <a:rPr lang="ja-JP" altLang="en-US" sz="1400" b="0"/>
              <a:t>する機能。営業時間のみサービ スを提供する等の設定が行えます。</a:t>
            </a:r>
          </a:p>
          <a:p>
            <a:pPr algn="l"/>
            <a:r>
              <a:rPr lang="en-US" altLang="ja-JP" sz="1000" b="0"/>
              <a:t>※</a:t>
            </a:r>
            <a:r>
              <a:rPr lang="ja-JP" altLang="en-US" sz="1000" b="0"/>
              <a:t>オーナーは常時利用可能です。</a:t>
            </a:r>
            <a:endParaRPr lang="ja-JP" altLang="en-US" sz="1400" b="0"/>
          </a:p>
        </p:txBody>
      </p:sp>
      <p:sp>
        <p:nvSpPr>
          <p:cNvPr id="11277" name="Rectangle 21"/>
          <p:cNvSpPr>
            <a:spLocks noChangeArrowheads="1"/>
          </p:cNvSpPr>
          <p:nvPr/>
        </p:nvSpPr>
        <p:spPr bwMode="auto">
          <a:xfrm>
            <a:off x="395288" y="1052513"/>
            <a:ext cx="8353425" cy="1943100"/>
          </a:xfrm>
          <a:prstGeom prst="rect">
            <a:avLst/>
          </a:prstGeom>
          <a:noFill/>
          <a:ln w="15875" algn="ctr">
            <a:solidFill>
              <a:srgbClr val="969696"/>
            </a:solidFill>
            <a:miter lim="800000"/>
            <a:headEnd/>
            <a:tailEnd/>
          </a:ln>
        </p:spPr>
        <p:txBody>
          <a:bodyPr anchor="ctr">
            <a:spAutoFit/>
          </a:bodyPr>
          <a:lstStyle/>
          <a:p>
            <a:endParaRPr lang="ja-JP" altLang="en-US"/>
          </a:p>
        </p:txBody>
      </p:sp>
      <p:sp>
        <p:nvSpPr>
          <p:cNvPr id="11278" name="Rectangle 22"/>
          <p:cNvSpPr>
            <a:spLocks noChangeArrowheads="1"/>
          </p:cNvSpPr>
          <p:nvPr/>
        </p:nvSpPr>
        <p:spPr bwMode="auto">
          <a:xfrm>
            <a:off x="395288" y="3068638"/>
            <a:ext cx="8353425" cy="1943100"/>
          </a:xfrm>
          <a:prstGeom prst="rect">
            <a:avLst/>
          </a:prstGeom>
          <a:noFill/>
          <a:ln w="15875" algn="ctr">
            <a:solidFill>
              <a:srgbClr val="969696"/>
            </a:solidFill>
            <a:miter lim="800000"/>
            <a:headEnd/>
            <a:tailEnd/>
          </a:ln>
        </p:spPr>
        <p:txBody>
          <a:bodyPr anchor="ctr">
            <a:spAutoFit/>
          </a:bodyPr>
          <a:lstStyle/>
          <a:p>
            <a:endParaRPr lang="ja-JP" altLang="en-US"/>
          </a:p>
        </p:txBody>
      </p:sp>
      <p:sp>
        <p:nvSpPr>
          <p:cNvPr id="11279" name="Rectangle 23"/>
          <p:cNvSpPr>
            <a:spLocks noChangeArrowheads="1"/>
          </p:cNvSpPr>
          <p:nvPr/>
        </p:nvSpPr>
        <p:spPr bwMode="auto">
          <a:xfrm>
            <a:off x="395288" y="5084763"/>
            <a:ext cx="8353425" cy="1657350"/>
          </a:xfrm>
          <a:prstGeom prst="rect">
            <a:avLst/>
          </a:prstGeom>
          <a:noFill/>
          <a:ln w="15875" algn="ctr">
            <a:solidFill>
              <a:srgbClr val="969696"/>
            </a:solidFill>
            <a:miter lim="800000"/>
            <a:headEnd/>
            <a:tailEnd/>
          </a:ln>
        </p:spPr>
        <p:txBody>
          <a:bodyPr anchor="ctr">
            <a:spAutoFit/>
          </a:bodyPr>
          <a:lstStyle/>
          <a:p>
            <a:endParaRPr lang="ja-JP" altLang="en-US"/>
          </a:p>
        </p:txBody>
      </p:sp>
      <p:sp>
        <p:nvSpPr>
          <p:cNvPr id="11280" name="Text Box 24"/>
          <p:cNvSpPr txBox="1">
            <a:spLocks noChangeArrowheads="1"/>
          </p:cNvSpPr>
          <p:nvPr/>
        </p:nvSpPr>
        <p:spPr bwMode="auto">
          <a:xfrm>
            <a:off x="5508625" y="5383213"/>
            <a:ext cx="3059113" cy="1155700"/>
          </a:xfrm>
          <a:prstGeom prst="rect">
            <a:avLst/>
          </a:prstGeom>
          <a:noFill/>
          <a:ln w="9525" algn="ctr">
            <a:noFill/>
            <a:miter lim="800000"/>
            <a:headEnd/>
            <a:tailEnd/>
          </a:ln>
        </p:spPr>
        <p:txBody>
          <a:bodyPr>
            <a:spAutoFit/>
          </a:bodyPr>
          <a:lstStyle/>
          <a:p>
            <a:pPr algn="l"/>
            <a:r>
              <a:rPr lang="ja-JP" altLang="en-US" sz="1400" b="0"/>
              <a:t>一方的にメールを大量に送るスパムメールの送信を防止。一定時間内一定数を超える宛先にメールを送信すると、スパムメール送信とみなし、メール送信をストップします。 </a:t>
            </a:r>
          </a:p>
        </p:txBody>
      </p:sp>
      <p:pic>
        <p:nvPicPr>
          <p:cNvPr id="11281" name="Picture 25"/>
          <p:cNvPicPr>
            <a:picLocks noChangeAspect="1" noChangeArrowheads="1"/>
          </p:cNvPicPr>
          <p:nvPr/>
        </p:nvPicPr>
        <p:blipFill>
          <a:blip r:embed="rId8" cstate="print"/>
          <a:srcRect/>
          <a:stretch>
            <a:fillRect/>
          </a:stretch>
        </p:blipFill>
        <p:spPr bwMode="auto">
          <a:xfrm>
            <a:off x="3338513" y="3419475"/>
            <a:ext cx="2087562" cy="1538288"/>
          </a:xfrm>
          <a:prstGeom prst="rect">
            <a:avLst/>
          </a:prstGeom>
          <a:noFill/>
          <a:ln w="9525" algn="ctr">
            <a:solidFill>
              <a:srgbClr val="969696"/>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ja-JP" smtClean="0"/>
              <a:t>FREESPOT</a:t>
            </a:r>
            <a:r>
              <a:rPr lang="ja-JP" altLang="en-US" smtClean="0"/>
              <a:t>の導入・活用事例①</a:t>
            </a:r>
          </a:p>
        </p:txBody>
      </p:sp>
      <p:sp>
        <p:nvSpPr>
          <p:cNvPr id="12291" name="Rectangle 20"/>
          <p:cNvSpPr>
            <a:spLocks noChangeArrowheads="1"/>
          </p:cNvSpPr>
          <p:nvPr/>
        </p:nvSpPr>
        <p:spPr bwMode="auto">
          <a:xfrm>
            <a:off x="466725" y="1196975"/>
            <a:ext cx="8497888" cy="2447925"/>
          </a:xfrm>
          <a:prstGeom prst="rect">
            <a:avLst/>
          </a:prstGeom>
          <a:noFill/>
          <a:ln w="9525" algn="ctr">
            <a:solidFill>
              <a:srgbClr val="969696"/>
            </a:solidFill>
            <a:miter lim="800000"/>
            <a:headEnd/>
            <a:tailEnd/>
          </a:ln>
        </p:spPr>
        <p:txBody>
          <a:bodyPr anchor="ctr">
            <a:spAutoFit/>
          </a:bodyPr>
          <a:lstStyle/>
          <a:p>
            <a:endParaRPr lang="ja-JP" altLang="en-US"/>
          </a:p>
        </p:txBody>
      </p:sp>
      <p:sp>
        <p:nvSpPr>
          <p:cNvPr id="12292" name="Rectangle 25"/>
          <p:cNvSpPr>
            <a:spLocks noChangeArrowheads="1"/>
          </p:cNvSpPr>
          <p:nvPr/>
        </p:nvSpPr>
        <p:spPr bwMode="auto">
          <a:xfrm>
            <a:off x="503238" y="1281113"/>
            <a:ext cx="2039937" cy="336550"/>
          </a:xfrm>
          <a:prstGeom prst="rect">
            <a:avLst/>
          </a:prstGeom>
          <a:noFill/>
          <a:ln w="19050" algn="ctr">
            <a:noFill/>
            <a:miter lim="800000"/>
            <a:headEnd/>
            <a:tailEnd/>
          </a:ln>
        </p:spPr>
        <p:txBody>
          <a:bodyPr wrap="none">
            <a:spAutoFit/>
          </a:bodyPr>
          <a:lstStyle/>
          <a:p>
            <a:r>
              <a:rPr lang="en-US" altLang="ja-JP" sz="1600"/>
              <a:t>WIRED CAFE </a:t>
            </a:r>
            <a:r>
              <a:rPr lang="ja-JP" altLang="en-US" sz="1600"/>
              <a:t>様　</a:t>
            </a:r>
          </a:p>
        </p:txBody>
      </p:sp>
      <p:pic>
        <p:nvPicPr>
          <p:cNvPr id="12293" name="Picture 26"/>
          <p:cNvPicPr>
            <a:picLocks noChangeAspect="1" noChangeArrowheads="1"/>
          </p:cNvPicPr>
          <p:nvPr/>
        </p:nvPicPr>
        <p:blipFill>
          <a:blip r:embed="rId3" cstate="print"/>
          <a:srcRect/>
          <a:stretch>
            <a:fillRect/>
          </a:stretch>
        </p:blipFill>
        <p:spPr bwMode="auto">
          <a:xfrm>
            <a:off x="5364163" y="1268413"/>
            <a:ext cx="3481387" cy="2319337"/>
          </a:xfrm>
          <a:prstGeom prst="rect">
            <a:avLst/>
          </a:prstGeom>
          <a:noFill/>
          <a:ln w="9525">
            <a:noFill/>
            <a:miter lim="800000"/>
            <a:headEnd/>
            <a:tailEnd/>
          </a:ln>
        </p:spPr>
      </p:pic>
      <p:sp>
        <p:nvSpPr>
          <p:cNvPr id="12294" name="Text Box 27"/>
          <p:cNvSpPr txBox="1">
            <a:spLocks noChangeArrowheads="1"/>
          </p:cNvSpPr>
          <p:nvPr/>
        </p:nvSpPr>
        <p:spPr bwMode="auto">
          <a:xfrm>
            <a:off x="585788" y="1798638"/>
            <a:ext cx="4752975" cy="1155700"/>
          </a:xfrm>
          <a:prstGeom prst="rect">
            <a:avLst/>
          </a:prstGeom>
          <a:noFill/>
          <a:ln w="9525">
            <a:noFill/>
            <a:miter lim="800000"/>
            <a:headEnd/>
            <a:tailEnd/>
          </a:ln>
        </p:spPr>
        <p:txBody>
          <a:bodyPr>
            <a:spAutoFit/>
          </a:bodyPr>
          <a:lstStyle/>
          <a:p>
            <a:pPr algn="l" eaLnBrk="1" hangingPunct="1">
              <a:spcBef>
                <a:spcPct val="0"/>
              </a:spcBef>
            </a:pPr>
            <a:r>
              <a:rPr lang="ja-JP" altLang="en-US" sz="1400" b="0"/>
              <a:t>食堂として、仕事場として、仲間と集うラウンジとして、多彩なスタイルを“つなぐ”ことがコンセプトのカフェ。 カフェサービスの一つとして、インターネットフリーの</a:t>
            </a:r>
            <a:r>
              <a:rPr lang="en-US" altLang="ja-JP" sz="1400" b="0"/>
              <a:t>PC</a:t>
            </a:r>
            <a:r>
              <a:rPr lang="ja-JP" altLang="en-US" sz="1400" b="0"/>
              <a:t>や無線</a:t>
            </a:r>
            <a:r>
              <a:rPr lang="en-US" altLang="ja-JP" sz="1400" b="0"/>
              <a:t>LAN</a:t>
            </a:r>
            <a:r>
              <a:rPr lang="ja-JP" altLang="en-US" sz="1400" b="0"/>
              <a:t>サービスを完備しています。</a:t>
            </a:r>
            <a:br>
              <a:rPr lang="ja-JP" altLang="en-US" sz="1400" b="0"/>
            </a:br>
            <a:endParaRPr lang="ja-JP" altLang="en-US" sz="1400" b="0"/>
          </a:p>
        </p:txBody>
      </p:sp>
      <p:sp>
        <p:nvSpPr>
          <p:cNvPr id="12295" name="Rectangle 29"/>
          <p:cNvSpPr>
            <a:spLocks noChangeArrowheads="1"/>
          </p:cNvSpPr>
          <p:nvPr/>
        </p:nvSpPr>
        <p:spPr bwMode="auto">
          <a:xfrm>
            <a:off x="468313" y="3716338"/>
            <a:ext cx="8497887" cy="2736850"/>
          </a:xfrm>
          <a:prstGeom prst="rect">
            <a:avLst/>
          </a:prstGeom>
          <a:noFill/>
          <a:ln w="9525" algn="ctr">
            <a:solidFill>
              <a:srgbClr val="969696"/>
            </a:solidFill>
            <a:miter lim="800000"/>
            <a:headEnd/>
            <a:tailEnd/>
          </a:ln>
        </p:spPr>
        <p:txBody>
          <a:bodyPr anchor="ctr">
            <a:spAutoFit/>
          </a:bodyPr>
          <a:lstStyle/>
          <a:p>
            <a:endParaRPr lang="ja-JP" altLang="en-US"/>
          </a:p>
        </p:txBody>
      </p:sp>
      <p:sp>
        <p:nvSpPr>
          <p:cNvPr id="12296" name="Rectangle 30"/>
          <p:cNvSpPr>
            <a:spLocks noChangeArrowheads="1"/>
          </p:cNvSpPr>
          <p:nvPr/>
        </p:nvSpPr>
        <p:spPr bwMode="auto">
          <a:xfrm>
            <a:off x="504825" y="3838575"/>
            <a:ext cx="3165475" cy="336550"/>
          </a:xfrm>
          <a:prstGeom prst="rect">
            <a:avLst/>
          </a:prstGeom>
          <a:noFill/>
          <a:ln w="19050" algn="ctr">
            <a:noFill/>
            <a:miter lim="800000"/>
            <a:headEnd/>
            <a:tailEnd/>
          </a:ln>
        </p:spPr>
        <p:txBody>
          <a:bodyPr wrap="none">
            <a:spAutoFit/>
          </a:bodyPr>
          <a:lstStyle/>
          <a:p>
            <a:pPr algn="l"/>
            <a:r>
              <a:rPr lang="ja-JP" altLang="en-US" sz="1600"/>
              <a:t>静岡県立 静岡がんセンター 様　</a:t>
            </a:r>
          </a:p>
        </p:txBody>
      </p:sp>
      <p:sp>
        <p:nvSpPr>
          <p:cNvPr id="12297" name="Text Box 32"/>
          <p:cNvSpPr txBox="1">
            <a:spLocks noChangeArrowheads="1"/>
          </p:cNvSpPr>
          <p:nvPr/>
        </p:nvSpPr>
        <p:spPr bwMode="auto">
          <a:xfrm>
            <a:off x="587375" y="4318000"/>
            <a:ext cx="4752975" cy="1368425"/>
          </a:xfrm>
          <a:prstGeom prst="rect">
            <a:avLst/>
          </a:prstGeom>
          <a:noFill/>
          <a:ln w="9525">
            <a:noFill/>
            <a:miter lim="800000"/>
            <a:headEnd/>
            <a:tailEnd/>
          </a:ln>
        </p:spPr>
        <p:txBody>
          <a:bodyPr>
            <a:spAutoFit/>
          </a:bodyPr>
          <a:lstStyle/>
          <a:p>
            <a:pPr algn="l" eaLnBrk="1" hangingPunct="1">
              <a:spcBef>
                <a:spcPct val="0"/>
              </a:spcBef>
            </a:pPr>
            <a:r>
              <a:rPr lang="ja-JP" altLang="en-US" sz="1400" b="0"/>
              <a:t>「がんを上手に治す」「患者さんと家族を徹底支援する」「成長と進化を継続する」を患者さんとの約束として掲げる静岡がんセンター様。</a:t>
            </a:r>
            <a:br>
              <a:rPr lang="ja-JP" altLang="en-US" sz="1400" b="0"/>
            </a:br>
            <a:r>
              <a:rPr lang="ja-JP" altLang="en-US" sz="1400" b="0"/>
              <a:t>本年より、患者さんと来訪者が無料で利用できる公衆無線</a:t>
            </a:r>
            <a:r>
              <a:rPr lang="en-US" altLang="ja-JP" sz="1400" b="0"/>
              <a:t>LAN</a:t>
            </a:r>
            <a:r>
              <a:rPr lang="ja-JP" altLang="en-US" sz="1400" b="0"/>
              <a:t>サービス（</a:t>
            </a:r>
            <a:r>
              <a:rPr lang="en-US" altLang="ja-JP" sz="1400" b="0"/>
              <a:t>FREESPOT</a:t>
            </a:r>
            <a:r>
              <a:rPr lang="ja-JP" altLang="en-US" sz="1400" b="0"/>
              <a:t>）を、本館</a:t>
            </a:r>
            <a:r>
              <a:rPr lang="en-US" altLang="ja-JP" sz="1400" b="0"/>
              <a:t>1</a:t>
            </a:r>
            <a:r>
              <a:rPr lang="ja-JP" altLang="en-US" sz="1400" b="0"/>
              <a:t>階の「陽だまりラウンジ」にて開設し、好評を博しています。</a:t>
            </a:r>
          </a:p>
        </p:txBody>
      </p:sp>
      <p:sp>
        <p:nvSpPr>
          <p:cNvPr id="12298" name="Text Box 34"/>
          <p:cNvSpPr txBox="1">
            <a:spLocks noChangeArrowheads="1"/>
          </p:cNvSpPr>
          <p:nvPr/>
        </p:nvSpPr>
        <p:spPr bwMode="auto">
          <a:xfrm>
            <a:off x="611188" y="5741988"/>
            <a:ext cx="4897437" cy="457200"/>
          </a:xfrm>
          <a:prstGeom prst="rect">
            <a:avLst/>
          </a:prstGeom>
          <a:noFill/>
          <a:ln w="9525" algn="ctr">
            <a:noFill/>
            <a:miter lim="800000"/>
            <a:headEnd/>
            <a:tailEnd/>
          </a:ln>
        </p:spPr>
        <p:txBody>
          <a:bodyPr>
            <a:spAutoFit/>
          </a:bodyPr>
          <a:lstStyle/>
          <a:p>
            <a:pPr algn="l"/>
            <a:r>
              <a:rPr lang="en-US" altLang="ja-JP" b="0" u="sng">
                <a:solidFill>
                  <a:srgbClr val="A50021"/>
                </a:solidFill>
              </a:rPr>
              <a:t>“</a:t>
            </a:r>
            <a:r>
              <a:rPr lang="ja-JP" altLang="en-US" b="0" u="sng">
                <a:solidFill>
                  <a:srgbClr val="A50021"/>
                </a:solidFill>
              </a:rPr>
              <a:t>陽だまりラウンジ“の他、学会等にて利用される”しおさいホール”</a:t>
            </a:r>
            <a:br>
              <a:rPr lang="ja-JP" altLang="en-US" b="0" u="sng">
                <a:solidFill>
                  <a:srgbClr val="A50021"/>
                </a:solidFill>
              </a:rPr>
            </a:br>
            <a:r>
              <a:rPr lang="ja-JP" altLang="en-US" b="0" u="sng">
                <a:solidFill>
                  <a:srgbClr val="A50021"/>
                </a:solidFill>
              </a:rPr>
              <a:t>研究棟内の交流サロン“いずみ“にて</a:t>
            </a:r>
            <a:r>
              <a:rPr lang="en-US" altLang="ja-JP" b="0" u="sng">
                <a:solidFill>
                  <a:srgbClr val="A50021"/>
                </a:solidFill>
              </a:rPr>
              <a:t>FREESPOT</a:t>
            </a:r>
            <a:r>
              <a:rPr lang="ja-JP" altLang="en-US" b="0" u="sng">
                <a:solidFill>
                  <a:srgbClr val="A50021"/>
                </a:solidFill>
              </a:rPr>
              <a:t>を開設しています。</a:t>
            </a:r>
          </a:p>
        </p:txBody>
      </p:sp>
      <p:sp>
        <p:nvSpPr>
          <p:cNvPr id="12299" name="Text Box 35"/>
          <p:cNvSpPr txBox="1">
            <a:spLocks noChangeArrowheads="1"/>
          </p:cNvSpPr>
          <p:nvPr/>
        </p:nvSpPr>
        <p:spPr bwMode="auto">
          <a:xfrm>
            <a:off x="611188" y="2794000"/>
            <a:ext cx="4824412" cy="290513"/>
          </a:xfrm>
          <a:prstGeom prst="rect">
            <a:avLst/>
          </a:prstGeom>
          <a:noFill/>
          <a:ln w="9525" algn="ctr">
            <a:noFill/>
            <a:miter lim="800000"/>
            <a:headEnd/>
            <a:tailEnd/>
          </a:ln>
        </p:spPr>
        <p:txBody>
          <a:bodyPr>
            <a:spAutoFit/>
          </a:bodyPr>
          <a:lstStyle/>
          <a:p>
            <a:pPr algn="l"/>
            <a:r>
              <a:rPr lang="ja-JP" altLang="en-US" sz="1300" b="0" u="sng">
                <a:solidFill>
                  <a:srgbClr val="A50021"/>
                </a:solidFill>
              </a:rPr>
              <a:t>ほぼ全店に</a:t>
            </a:r>
            <a:r>
              <a:rPr lang="en-US" altLang="ja-JP" sz="1300" b="0" u="sng">
                <a:solidFill>
                  <a:srgbClr val="A50021"/>
                </a:solidFill>
              </a:rPr>
              <a:t>FREESPOT</a:t>
            </a:r>
            <a:r>
              <a:rPr lang="ja-JP" altLang="en-US" sz="1300" b="0" u="sng">
                <a:solidFill>
                  <a:srgbClr val="A50021"/>
                </a:solidFill>
              </a:rPr>
              <a:t>を設置済です。</a:t>
            </a:r>
          </a:p>
        </p:txBody>
      </p:sp>
      <p:pic>
        <p:nvPicPr>
          <p:cNvPr id="12300" name="Picture 37"/>
          <p:cNvPicPr>
            <a:picLocks noChangeAspect="1" noChangeArrowheads="1"/>
          </p:cNvPicPr>
          <p:nvPr/>
        </p:nvPicPr>
        <p:blipFill>
          <a:blip r:embed="rId4" cstate="print"/>
          <a:srcRect/>
          <a:stretch>
            <a:fillRect/>
          </a:stretch>
        </p:blipFill>
        <p:spPr bwMode="auto">
          <a:xfrm>
            <a:off x="5389563" y="3800475"/>
            <a:ext cx="3497262" cy="2557463"/>
          </a:xfrm>
          <a:prstGeom prst="rect">
            <a:avLst/>
          </a:prstGeom>
          <a:noFill/>
          <a:ln w="19050" algn="ctr">
            <a:noFill/>
            <a:miter lim="800000"/>
            <a:headEnd/>
            <a:tailEnd/>
          </a:ln>
        </p:spPr>
      </p:pic>
      <p:pic>
        <p:nvPicPr>
          <p:cNvPr id="786470" name="Picture 38"/>
          <p:cNvPicPr>
            <a:picLocks noChangeAspect="1" noChangeArrowheads="1"/>
          </p:cNvPicPr>
          <p:nvPr/>
        </p:nvPicPr>
        <p:blipFill>
          <a:blip r:embed="rId5" cstate="print"/>
          <a:srcRect/>
          <a:stretch>
            <a:fillRect/>
          </a:stretch>
        </p:blipFill>
        <p:spPr bwMode="auto">
          <a:xfrm>
            <a:off x="5508625" y="5275263"/>
            <a:ext cx="1182688" cy="968375"/>
          </a:xfrm>
          <a:prstGeom prst="rect">
            <a:avLst/>
          </a:prstGeom>
          <a:noFill/>
          <a:ln w="28575" algn="ctr">
            <a:solidFill>
              <a:srgbClr val="800000"/>
            </a:solidFill>
            <a:miter lim="800000"/>
            <a:headEnd/>
            <a:tailEnd/>
          </a:ln>
          <a:effectLst>
            <a:outerShdw dist="45791" dir="3378596" algn="ctr" rotWithShape="0">
              <a:srgbClr val="4D4D4D">
                <a:alpha val="5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メイリオ"/>
        <a:cs typeface="メイリオ"/>
      </a:majorFont>
      <a:minorFont>
        <a:latin typeface="Arial"/>
        <a:ea typeface="メイリオ"/>
        <a:cs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ja-JP" altLang="en-US" sz="1200" b="1"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ja-JP" altLang="en-US" sz="1200" b="1"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新しいﾌﾟﾚｾﾞﾝﾃｰｼｮﾝ">
  <a:themeElements>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新しいﾌﾟﾚｾﾞﾝﾃｰｼｮﾝ">
      <a:majorFont>
        <a:latin typeface="メイリオ"/>
        <a:ea typeface="ＭＳ Ｐゴシック"/>
        <a:cs typeface=""/>
      </a:majorFont>
      <a:minorFont>
        <a:latin typeface="メイリオ"/>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ja-JP" altLang="en-US" sz="1200" b="1"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ja-JP" altLang="en-US" sz="1200" b="1"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新しいﾌﾟﾚｾﾞﾝﾃｰｼｮﾝ">
  <a:themeElements>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ﾌﾟﾚｾﾞﾝﾃｰｼｮﾝ">
      <a:majorFont>
        <a:latin typeface="メイリオ"/>
        <a:ea typeface="メイリオ"/>
        <a:cs typeface="メイリオ"/>
      </a:majorFont>
      <a:minorFont>
        <a:latin typeface="メイリオ"/>
        <a:ea typeface="メイリオ"/>
        <a:cs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ja-JP" altLang="en-US" sz="1200" b="1"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ja-JP" altLang="en-US" sz="1200" b="1"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defRPr>
        </a:defPPr>
      </a:lstStyle>
    </a:lnDef>
  </a:objectDefaults>
  <a:extraClrSchemeLst>
    <a:extraClrScheme>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21919</TotalTime>
  <Words>1159</Words>
  <Application>Microsoft Office PowerPoint</Application>
  <PresentationFormat>画面に合わせる (4:3)</PresentationFormat>
  <Paragraphs>167</Paragraphs>
  <Slides>12</Slides>
  <Notes>12</Notes>
  <HiddenSlides>0</HiddenSlides>
  <MMClips>0</MMClips>
  <ScaleCrop>false</ScaleCrop>
  <HeadingPairs>
    <vt:vector size="4" baseType="variant">
      <vt:variant>
        <vt:lpstr>テーマ</vt:lpstr>
      </vt:variant>
      <vt:variant>
        <vt:i4>3</vt:i4>
      </vt:variant>
      <vt:variant>
        <vt:lpstr>スライド タイトル</vt:lpstr>
      </vt:variant>
      <vt:variant>
        <vt:i4>12</vt:i4>
      </vt:variant>
    </vt:vector>
  </HeadingPairs>
  <TitlesOfParts>
    <vt:vector size="15" baseType="lpstr">
      <vt:lpstr>デザインの設定</vt:lpstr>
      <vt:lpstr>1_新しいﾌﾟﾚｾﾞﾝﾃｰｼｮﾝ</vt:lpstr>
      <vt:lpstr>新しいﾌﾟﾚｾﾞﾝﾃｰｼｮﾝ</vt:lpstr>
      <vt:lpstr>スライド 1</vt:lpstr>
      <vt:lpstr>FREESPOTとは</vt:lpstr>
      <vt:lpstr>FREESPOTの広がり＆利用状況</vt:lpstr>
      <vt:lpstr>FREESPOT協議会とは</vt:lpstr>
      <vt:lpstr>訪日外国人旅行者に対する取組み</vt:lpstr>
      <vt:lpstr>FREESPOT導入キット</vt:lpstr>
      <vt:lpstr>FREESPOTの利用手順</vt:lpstr>
      <vt:lpstr>FREESPOTの設定機能（オーナー様向け）</vt:lpstr>
      <vt:lpstr>FREESPOTの導入・活用事例①</vt:lpstr>
      <vt:lpstr>FREESPOTの導入・活用事例②</vt:lpstr>
      <vt:lpstr>FREESPOTの存在意義</vt:lpstr>
      <vt:lpstr>スライド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2007-08-03T09:13:44Z</cp:lastPrinted>
  <dcterms:created xsi:type="dcterms:W3CDTF">2006-09-03T12:42:59Z</dcterms:created>
  <dcterms:modified xsi:type="dcterms:W3CDTF">2014-02-19T02:47:07Z</dcterms:modified>
</cp:coreProperties>
</file>